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61"/>
  </p:notesMasterIdLst>
  <p:sldIdLst>
    <p:sldId id="386" r:id="rId2"/>
    <p:sldId id="341" r:id="rId3"/>
    <p:sldId id="260" r:id="rId4"/>
    <p:sldId id="359" r:id="rId5"/>
    <p:sldId id="391" r:id="rId6"/>
    <p:sldId id="263" r:id="rId7"/>
    <p:sldId id="393" r:id="rId8"/>
    <p:sldId id="264" r:id="rId9"/>
    <p:sldId id="265" r:id="rId10"/>
    <p:sldId id="266" r:id="rId11"/>
    <p:sldId id="268" r:id="rId12"/>
    <p:sldId id="269" r:id="rId13"/>
    <p:sldId id="385" r:id="rId14"/>
    <p:sldId id="273" r:id="rId15"/>
    <p:sldId id="274" r:id="rId16"/>
    <p:sldId id="275" r:id="rId17"/>
    <p:sldId id="277" r:id="rId18"/>
    <p:sldId id="382" r:id="rId19"/>
    <p:sldId id="381" r:id="rId20"/>
    <p:sldId id="279" r:id="rId21"/>
    <p:sldId id="280" r:id="rId22"/>
    <p:sldId id="380" r:id="rId23"/>
    <p:sldId id="281" r:id="rId24"/>
    <p:sldId id="282" r:id="rId25"/>
    <p:sldId id="283" r:id="rId26"/>
    <p:sldId id="378" r:id="rId27"/>
    <p:sldId id="284" r:id="rId28"/>
    <p:sldId id="285" r:id="rId29"/>
    <p:sldId id="286" r:id="rId30"/>
    <p:sldId id="377" r:id="rId31"/>
    <p:sldId id="288" r:id="rId32"/>
    <p:sldId id="289" r:id="rId33"/>
    <p:sldId id="290" r:id="rId34"/>
    <p:sldId id="291" r:id="rId35"/>
    <p:sldId id="358" r:id="rId36"/>
    <p:sldId id="387" r:id="rId37"/>
    <p:sldId id="294" r:id="rId38"/>
    <p:sldId id="295" r:id="rId39"/>
    <p:sldId id="296" r:id="rId40"/>
    <p:sldId id="292" r:id="rId41"/>
    <p:sldId id="293" r:id="rId42"/>
    <p:sldId id="333" r:id="rId43"/>
    <p:sldId id="335" r:id="rId44"/>
    <p:sldId id="369" r:id="rId45"/>
    <p:sldId id="390" r:id="rId46"/>
    <p:sldId id="328" r:id="rId47"/>
    <p:sldId id="366" r:id="rId48"/>
    <p:sldId id="376" r:id="rId49"/>
    <p:sldId id="374" r:id="rId50"/>
    <p:sldId id="375" r:id="rId51"/>
    <p:sldId id="371" r:id="rId52"/>
    <p:sldId id="372" r:id="rId53"/>
    <p:sldId id="389" r:id="rId54"/>
    <p:sldId id="373" r:id="rId55"/>
    <p:sldId id="316" r:id="rId56"/>
    <p:sldId id="354" r:id="rId57"/>
    <p:sldId id="355" r:id="rId58"/>
    <p:sldId id="392" r:id="rId59"/>
    <p:sldId id="356" r:id="rId60"/>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DE9431-CC69-4784-A8EC-2F87B3794998}">
  <a:tblStyle styleId="{B3DE9431-CC69-4784-A8EC-2F87B3794998}"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316"/>
    <p:restoredTop sz="67084"/>
  </p:normalViewPr>
  <p:slideViewPr>
    <p:cSldViewPr snapToGrid="0" snapToObjects="1">
      <p:cViewPr varScale="1">
        <p:scale>
          <a:sx n="77" d="100"/>
          <a:sy n="77" d="100"/>
        </p:scale>
        <p:origin x="184" y="704"/>
      </p:cViewPr>
      <p:guideLst/>
    </p:cSldViewPr>
  </p:slideViewPr>
  <p:outlineViewPr>
    <p:cViewPr>
      <p:scale>
        <a:sx n="33" d="100"/>
        <a:sy n="33" d="100"/>
      </p:scale>
      <p:origin x="0" y="-19768"/>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tiff>
</file>

<file path=ppt/media/image10.tiff>
</file>

<file path=ppt/media/image2.jpg>
</file>

<file path=ppt/media/image3.jpg>
</file>

<file path=ppt/media/image4.jp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943076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9" name="Shape 2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Targets are more likely to suffer retaliation when they speak out against oppression. This great study from 2014 looked at what happened to men vs. women and people of color vs white people when they did what they called "engage in diversity-valuing behavior." Listen to this quote: (Read slide)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lang="en-US" dirty="0"/>
          </a:p>
          <a:p>
            <a:pPr lvl="0" rtl="0">
              <a:spcBef>
                <a:spcPts val="0"/>
              </a:spcBef>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Shape 2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2" name="Shape 24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8" name="Shape 24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http://</a:t>
            </a:r>
            <a:r>
              <a:rPr lang="en" dirty="0" err="1"/>
              <a:t>i.imgur.com</a:t>
            </a:r>
            <a:r>
              <a:rPr lang="en" dirty="0"/>
              <a:t>/0YoRYLK.jpg</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7" name="Shape 2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p:nvPr>
        </p:nvSpPr>
        <p:spPr>
          <a:xfrm>
            <a:off x="4398963" y="9555163"/>
            <a:ext cx="3371850" cy="501650"/>
          </a:xfrm>
          <a:prstGeom prst="rect">
            <a:avLst/>
          </a:prstGeom>
        </p:spPr>
        <p:txBody>
          <a:bodyPr/>
          <a:lstStyle>
            <a:lvl1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1pPr>
            <a:lvl2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2pPr>
            <a:lvl3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3pPr>
            <a:lvl4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4pPr>
            <a:lvl5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5pPr>
            <a:lvl6pPr marL="25146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6pPr>
            <a:lvl7pPr marL="29718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7pPr>
            <a:lvl8pPr marL="34290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8pPr>
            <a:lvl9pPr marL="38862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9pPr>
          </a:lstStyle>
          <a:p>
            <a:pPr>
              <a:spcBef>
                <a:spcPct val="0"/>
              </a:spcBef>
            </a:pPr>
            <a:fld id="{C477BC5C-2361-3E40-AA43-9025DF2BB719}" type="slidenum">
              <a:rPr lang="en-US" altLang="en-US" sz="1400"/>
              <a:pPr>
                <a:spcBef>
                  <a:spcPct val="0"/>
                </a:spcBef>
              </a:pPr>
              <a:t>18</a:t>
            </a:fld>
            <a:endParaRPr lang="en-US" altLang="en-US" sz="1400"/>
          </a:p>
        </p:txBody>
      </p:sp>
      <p:sp>
        <p:nvSpPr>
          <p:cNvPr id="114689" name="Text Box 1"/>
          <p:cNvSpPr txBox="1">
            <a:spLocks noGrp="1" noRot="1" noChangeAspect="1" noChangeArrowheads="1"/>
          </p:cNvSpPr>
          <p:nvPr>
            <p:ph type="sldImg"/>
          </p:nvPr>
        </p:nvSpPr>
        <p:spPr>
          <a:xfrm>
            <a:off x="1371600" y="763588"/>
            <a:ext cx="50292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14690" name="Text Box 2"/>
          <p:cNvSpPr txBox="1">
            <a:spLocks noGrp="1" noChangeArrowheads="1"/>
          </p:cNvSpPr>
          <p:nvPr>
            <p:ph type="body" idx="1"/>
          </p:nvPr>
        </p:nvSpPr>
        <p:spPr>
          <a:xfrm>
            <a:off x="777875" y="4776788"/>
            <a:ext cx="6218238" cy="4525962"/>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ltLang="en-US" dirty="0"/>
          </a:p>
        </p:txBody>
      </p:sp>
    </p:spTree>
    <p:extLst>
      <p:ext uri="{BB962C8B-B14F-4D97-AF65-F5344CB8AC3E}">
        <p14:creationId xmlns:p14="http://schemas.microsoft.com/office/powerpoint/2010/main" val="30465763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Shape 3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5" name="Shape 3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What are </a:t>
            </a:r>
            <a:r>
              <a:rPr lang="en-US" dirty="0" err="1"/>
              <a:t>microaggressions</a:t>
            </a:r>
            <a:r>
              <a:rPr lang="en-US" dirty="0"/>
              <a:t>? </a:t>
            </a:r>
            <a:r>
              <a:rPr lang="en-US" dirty="0" err="1"/>
              <a:t>Microaggressions</a:t>
            </a:r>
            <a:r>
              <a:rPr lang="en-US" dirty="0"/>
              <a:t> are small actions or comments that may not be intended to be hurtful but cumulatively remind targets of their status/oppression.  Even though many of us work our hardest not to be consciously biased, noticing and eliminating </a:t>
            </a:r>
            <a:r>
              <a:rPr lang="en-US" dirty="0" err="1"/>
              <a:t>microaggressions</a:t>
            </a:r>
            <a:r>
              <a:rPr lang="en-US" dirty="0"/>
              <a:t> is a vital part of an ally practice.</a:t>
            </a:r>
          </a:p>
          <a:p>
            <a:pPr lvl="0" rtl="0">
              <a:spcBef>
                <a:spcPts val="0"/>
              </a:spcBef>
              <a:buNone/>
            </a:pPr>
            <a:endParaRPr lang="en-US" dirty="0"/>
          </a:p>
          <a:p>
            <a:pPr lvl="0" rtl="0">
              <a:spcBef>
                <a:spcPts val="0"/>
              </a:spcBef>
              <a:buNone/>
            </a:pPr>
            <a:endParaRPr lang="en-US" dirty="0"/>
          </a:p>
          <a:p>
            <a:pPr lvl="0" rtl="0">
              <a:spcBef>
                <a:spcPts val="0"/>
              </a:spcBef>
              <a:buNone/>
            </a:pPr>
            <a:r>
              <a:rPr lang="en-US" dirty="0"/>
              <a:t>https://</a:t>
            </a:r>
            <a:r>
              <a:rPr lang="en-US" dirty="0" err="1"/>
              <a:t>wotc.crn.com</a:t>
            </a:r>
            <a:r>
              <a:rPr lang="en-US" dirty="0"/>
              <a:t>/blog/a-micro-list-of-</a:t>
            </a:r>
            <a:r>
              <a:rPr lang="en-US" dirty="0" err="1"/>
              <a:t>microaggressions</a:t>
            </a:r>
            <a:r>
              <a:rPr lang="en-US" dirty="0"/>
              <a:t>-against-women-in-the-workplace</a:t>
            </a:r>
          </a:p>
          <a:p>
            <a:pPr lvl="0" rtl="0">
              <a:spcBef>
                <a:spcPts val="0"/>
              </a:spcBef>
              <a:buNone/>
            </a:pPr>
            <a:endParaRPr lang="en-US" dirty="0"/>
          </a:p>
          <a:p>
            <a:pPr lvl="0" rtl="0">
              <a:spcBef>
                <a:spcPts val="0"/>
              </a:spcBef>
              <a:buNone/>
            </a:pPr>
            <a:endParaRPr lang="en-US" dirty="0"/>
          </a:p>
          <a:p>
            <a:pPr lvl="0" rtl="0">
              <a:spcBef>
                <a:spcPts val="0"/>
              </a:spcBef>
              <a:buNone/>
            </a:pPr>
            <a:r>
              <a:rPr lang="en-US" dirty="0" err="1"/>
              <a:t>Microaggressions</a:t>
            </a:r>
            <a:r>
              <a:rPr lang="en-US" dirty="0"/>
              <a:t> and traumatic stress (http://</a:t>
            </a:r>
            <a:r>
              <a:rPr lang="en-US" dirty="0" err="1"/>
              <a:t>www.apa.org</a:t>
            </a:r>
            <a:r>
              <a:rPr lang="en-US" dirty="0"/>
              <a:t>/pubs/books/4317475.aspx)</a:t>
            </a:r>
            <a:endParaRPr dirty="0"/>
          </a:p>
        </p:txBody>
      </p:sp>
    </p:spTree>
    <p:extLst>
      <p:ext uri="{BB962C8B-B14F-4D97-AF65-F5344CB8AC3E}">
        <p14:creationId xmlns:p14="http://schemas.microsoft.com/office/powerpoint/2010/main" val="17579380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9" name="Shape 2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Usage</a:t>
            </a:r>
            <a:r>
              <a:rPr lang="en-US" baseline="0" dirty="0"/>
              <a:t> of queer has changed over time</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7704974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Shape 3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5" name="Shape 3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Presumed immigrant status</a:t>
            </a:r>
          </a:p>
          <a:p>
            <a:pPr lvl="0" rtl="0">
              <a:spcBef>
                <a:spcPts val="0"/>
              </a:spcBef>
              <a:buNone/>
            </a:pPr>
            <a:r>
              <a:rPr lang="en-US" dirty="0"/>
              <a:t>Presumption that folks of color</a:t>
            </a:r>
          </a:p>
          <a:p>
            <a:pPr lvl="0" rtl="0">
              <a:spcBef>
                <a:spcPts val="0"/>
              </a:spcBef>
              <a:buNone/>
            </a:pPr>
            <a:endParaRPr lang="en-US" dirty="0"/>
          </a:p>
          <a:p>
            <a:pPr lvl="0" rtl="0">
              <a:spcBef>
                <a:spcPts val="0"/>
              </a:spcBef>
              <a:buNone/>
            </a:pPr>
            <a:r>
              <a:rPr lang="en-US" dirty="0"/>
              <a:t>https://</a:t>
            </a:r>
            <a:r>
              <a:rPr lang="en-US" dirty="0" err="1"/>
              <a:t>wotc.crn.com</a:t>
            </a:r>
            <a:r>
              <a:rPr lang="en-US" dirty="0"/>
              <a:t>/blog/a-micro-list-of-</a:t>
            </a:r>
            <a:r>
              <a:rPr lang="en-US" dirty="0" err="1"/>
              <a:t>microaggressions</a:t>
            </a:r>
            <a:r>
              <a:rPr lang="en-US" dirty="0"/>
              <a:t>-against-women-in-the-workplace</a:t>
            </a:r>
          </a:p>
          <a:p>
            <a:pPr lvl="0" rtl="0">
              <a:spcBef>
                <a:spcPts val="0"/>
              </a:spcBef>
              <a:buNone/>
            </a:pPr>
            <a:endParaRPr lang="en-US" dirty="0"/>
          </a:p>
          <a:p>
            <a:pPr lvl="0" rtl="0">
              <a:spcBef>
                <a:spcPts val="0"/>
              </a:spcBef>
              <a:buNone/>
            </a:pPr>
            <a:endParaRPr lang="en-US" dirty="0"/>
          </a:p>
          <a:p>
            <a:pPr lvl="0" rtl="0">
              <a:spcBef>
                <a:spcPts val="0"/>
              </a:spcBef>
              <a:buNone/>
            </a:pPr>
            <a:r>
              <a:rPr lang="en-US" dirty="0" err="1"/>
              <a:t>Microaggressions</a:t>
            </a:r>
            <a:r>
              <a:rPr lang="en-US" dirty="0"/>
              <a:t> and traumatic stress (http://</a:t>
            </a:r>
            <a:r>
              <a:rPr lang="en-US" dirty="0" err="1"/>
              <a:t>www.apa.org</a:t>
            </a:r>
            <a:r>
              <a:rPr lang="en-US" dirty="0"/>
              <a:t>/pubs/books/4317475.aspx)</a:t>
            </a:r>
            <a:endParaRPr dirty="0"/>
          </a:p>
        </p:txBody>
      </p:sp>
    </p:spTree>
    <p:extLst>
      <p:ext uri="{BB962C8B-B14F-4D97-AF65-F5344CB8AC3E}">
        <p14:creationId xmlns:p14="http://schemas.microsoft.com/office/powerpoint/2010/main" val="34187276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Shape 29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1" name="Shape 2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https://commons.wikimedia.org/wiki/File%3ADog_ultrasound_whistle_ID_tag.jpg</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Shape 2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7" name="Shape 2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North America specific. Distinguish from nationality or descent. (Someone’s race is Asian, their parents may be from Japan and are Japanese citizens, etc.)</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3" name="Shape 3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https://commons.wikimedia.org/wiki/File%3ADog_ultrasound_whistle_ID_tag.jpg</a:t>
            </a:r>
          </a:p>
          <a:p>
            <a:pPr lvl="0" rtl="0">
              <a:spcBef>
                <a:spcPts val="0"/>
              </a:spcBef>
              <a:buNone/>
            </a:pPr>
            <a:endParaRPr lang="en" dirty="0"/>
          </a:p>
          <a:p>
            <a:pPr lvl="0" rtl="0">
              <a:spcBef>
                <a:spcPts val="0"/>
              </a:spcBef>
              <a:buNone/>
            </a:pPr>
            <a:r>
              <a:rPr lang="en" dirty="0"/>
              <a:t>For clarity (I</a:t>
            </a:r>
            <a:r>
              <a:rPr lang="en" baseline="0" dirty="0"/>
              <a:t> personally run into this a lot and find this point useful in discussions about racism): Racism is NOT generally talking about race (not in a derogatory way) or describing someone’s race</a:t>
            </a:r>
            <a:r>
              <a:rPr lang="en-US" baseline="0" dirty="0"/>
              <a:t>.</a:t>
            </a:r>
            <a:endParaRPr lang="en"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Shape 3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5" name="Shape 3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Presumed immigrant status</a:t>
            </a:r>
          </a:p>
          <a:p>
            <a:pPr lvl="0" rtl="0">
              <a:spcBef>
                <a:spcPts val="0"/>
              </a:spcBef>
              <a:buNone/>
            </a:pPr>
            <a:r>
              <a:rPr lang="en-US" dirty="0"/>
              <a:t>Assuming that because of someone’s race, or ethnicity that </a:t>
            </a:r>
          </a:p>
          <a:p>
            <a:pPr lvl="0" rtl="0">
              <a:spcBef>
                <a:spcPts val="0"/>
              </a:spcBef>
              <a:buNone/>
            </a:pPr>
            <a:r>
              <a:rPr lang="en-US" dirty="0"/>
              <a:t>Presumption that folks of color are not articulate, that such a fact is surprising</a:t>
            </a:r>
          </a:p>
          <a:p>
            <a:pPr lvl="0" rtl="0">
              <a:spcBef>
                <a:spcPts val="0"/>
              </a:spcBef>
              <a:buNone/>
            </a:pPr>
            <a:r>
              <a:rPr lang="en-US" dirty="0"/>
              <a:t>I am immune to races because I have friends of color.</a:t>
            </a:r>
          </a:p>
          <a:p>
            <a:pPr lvl="0" rtl="0">
              <a:spcBef>
                <a:spcPts val="0"/>
              </a:spcBef>
              <a:buNone/>
            </a:pPr>
            <a:r>
              <a:rPr lang="en-US" dirty="0"/>
              <a:t>Denying a person of color’s racial / ethnic experiences. </a:t>
            </a:r>
          </a:p>
          <a:p>
            <a:pPr lvl="0" rtl="0">
              <a:spcBef>
                <a:spcPts val="0"/>
              </a:spcBef>
              <a:buNone/>
            </a:pPr>
            <a:r>
              <a:rPr lang="en-US" dirty="0"/>
              <a:t>Assuming that someone is not as qualified because of their race</a:t>
            </a:r>
          </a:p>
          <a:p>
            <a:pPr lvl="0" rtl="0">
              <a:spcBef>
                <a:spcPts val="0"/>
              </a:spcBef>
              <a:buNone/>
            </a:pPr>
            <a:endParaRPr lang="en-US" dirty="0"/>
          </a:p>
          <a:p>
            <a:pPr lvl="0" rtl="0">
              <a:spcBef>
                <a:spcPts val="0"/>
              </a:spcBef>
              <a:buNone/>
            </a:pPr>
            <a:r>
              <a:rPr lang="en-US" dirty="0"/>
              <a:t>For more: http://</a:t>
            </a:r>
            <a:r>
              <a:rPr lang="en-US" dirty="0" err="1"/>
              <a:t>sph.umn.edu</a:t>
            </a:r>
            <a:r>
              <a:rPr lang="en-US" dirty="0"/>
              <a:t>/site/docs/</a:t>
            </a:r>
            <a:r>
              <a:rPr lang="en-US" dirty="0" err="1"/>
              <a:t>hewg</a:t>
            </a:r>
            <a:r>
              <a:rPr lang="en-US" dirty="0"/>
              <a:t>/</a:t>
            </a:r>
            <a:r>
              <a:rPr lang="en-US" dirty="0" err="1"/>
              <a:t>microaggressions.pdf</a:t>
            </a:r>
            <a:endParaRPr dirty="0"/>
          </a:p>
        </p:txBody>
      </p:sp>
    </p:spTree>
    <p:extLst>
      <p:ext uri="{BB962C8B-B14F-4D97-AF65-F5344CB8AC3E}">
        <p14:creationId xmlns:p14="http://schemas.microsoft.com/office/powerpoint/2010/main" val="16457865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Shape 3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1" name="Shape 3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http://</a:t>
            </a:r>
            <a:r>
              <a:rPr lang="en-US" dirty="0" err="1"/>
              <a:t>disabilityinkidlit.com</a:t>
            </a:r>
            <a:r>
              <a:rPr lang="en-US" dirty="0"/>
              <a:t>/2016/07/08/introduction-to-disability-terminology/</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Shape 31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7" name="Shape 3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Shape 32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5" name="Shape 3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Shape 2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7" name="Shape 2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Mistakes</a:t>
            </a:r>
            <a:r>
              <a:rPr lang="en-US" baseline="0" dirty="0"/>
              <a:t> in both life and in this workshop.</a:t>
            </a:r>
            <a:endParaRPr dirty="0"/>
          </a:p>
        </p:txBody>
      </p:sp>
    </p:spTree>
    <p:extLst>
      <p:ext uri="{BB962C8B-B14F-4D97-AF65-F5344CB8AC3E}">
        <p14:creationId xmlns:p14="http://schemas.microsoft.com/office/powerpoint/2010/main" val="25918530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7" name="Shape 3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Thanks</a:t>
            </a:r>
            <a:r>
              <a:rPr lang="en-US" baseline="0" dirty="0"/>
              <a:t> to everyone for coming today. </a:t>
            </a:r>
          </a:p>
          <a:p>
            <a:pPr lvl="0" rtl="0">
              <a:spcBef>
                <a:spcPts val="0"/>
              </a:spcBef>
              <a:buNone/>
            </a:pPr>
            <a:endParaRPr lang="en-US" baseline="0" dirty="0"/>
          </a:p>
          <a:p>
            <a:pPr lvl="0" rtl="0">
              <a:spcBef>
                <a:spcPts val="0"/>
              </a:spcBef>
              <a:buNone/>
            </a:pPr>
            <a:endParaRPr lang="en-US" baseline="0" dirty="0"/>
          </a:p>
          <a:p>
            <a:pPr lvl="0" rtl="0">
              <a:spcBef>
                <a:spcPts val="0"/>
              </a:spcBef>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Shape 3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3" name="Shape 34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Shape 35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1" name="Shape 35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Shape 35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9" name="Shape 3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1" name="Shape 3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746857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3" name="Shape 3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Shape 38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9" name="Shape 3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Shape 36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7" name="Shape 3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How to choose what battles</a:t>
            </a:r>
            <a:r>
              <a:rPr lang="en-US" baseline="0" dirty="0"/>
              <a:t> to pick </a:t>
            </a:r>
            <a:r>
              <a:rPr lang="mr-IN" baseline="0" dirty="0"/>
              <a:t>–</a:t>
            </a:r>
            <a:r>
              <a:rPr lang="en-US" baseline="0" dirty="0"/>
              <a:t> am I the person in this situation who will face the least blowback?</a:t>
            </a:r>
            <a:endParaRPr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Shape 37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5" name="Shape 37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a:defRPr/>
            </a:pPr>
            <a:r>
              <a:rPr lang="en-US" altLang="en-US" dirty="0"/>
              <a:t>Goal response: </a:t>
            </a:r>
          </a:p>
          <a:p>
            <a:pPr>
              <a:defRPr/>
            </a:pPr>
            <a:r>
              <a:rPr lang="en-US" altLang="en-US" dirty="0"/>
              <a:t>Noticing in the first step!</a:t>
            </a:r>
          </a:p>
          <a:p>
            <a:pPr>
              <a:defRPr/>
            </a:pPr>
            <a:endParaRPr lang="en-US" altLang="en-US" dirty="0"/>
          </a:p>
          <a:p>
            <a:pPr>
              <a:defRPr/>
            </a:pPr>
            <a:r>
              <a:rPr lang="en-US" altLang="en-US" dirty="0"/>
              <a:t>Check in with her</a:t>
            </a:r>
            <a:r>
              <a:rPr lang="en-US" altLang="en-US" baseline="0" dirty="0"/>
              <a:t> to ask her if she would like you intervene. Offer to get the coffee or take notes since she did it last time. Come up with more equitable ways of allocating office housework responsibilities. </a:t>
            </a:r>
            <a:endParaRPr lang="en-US" altLang="en-US" dirty="0"/>
          </a:p>
          <a:p>
            <a:pPr lvl="0" rtl="0">
              <a:spcBef>
                <a:spcPts val="0"/>
              </a:spcBef>
              <a:buNone/>
            </a:pPr>
            <a:endParaRPr dirty="0"/>
          </a:p>
        </p:txBody>
      </p:sp>
    </p:spTree>
    <p:extLst>
      <p:ext uri="{BB962C8B-B14F-4D97-AF65-F5344CB8AC3E}">
        <p14:creationId xmlns:p14="http://schemas.microsoft.com/office/powerpoint/2010/main" val="1810091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1" name="Shape 3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4660894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Shape 4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9" name="Shape 4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85986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p:nvPr>
        </p:nvSpPr>
        <p:spPr>
          <a:xfrm>
            <a:off x="4398963" y="9555163"/>
            <a:ext cx="3371850" cy="501650"/>
          </a:xfrm>
          <a:prstGeom prst="rect">
            <a:avLst/>
          </a:prstGeom>
        </p:spPr>
        <p:txBody>
          <a:bodyPr/>
          <a:lstStyle>
            <a:lvl1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1pPr>
            <a:lvl2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2pPr>
            <a:lvl3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3pPr>
            <a:lvl4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4pPr>
            <a:lvl5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5pPr>
            <a:lvl6pPr marL="25146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6pPr>
            <a:lvl7pPr marL="29718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7pPr>
            <a:lvl8pPr marL="34290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8pPr>
            <a:lvl9pPr marL="38862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9pPr>
          </a:lstStyle>
          <a:p>
            <a:pPr>
              <a:spcBef>
                <a:spcPct val="0"/>
              </a:spcBef>
            </a:pPr>
            <a:fld id="{DC305461-9318-0246-9CF8-E7E49D613756}" type="slidenum">
              <a:rPr lang="en-US" altLang="en-US" sz="1400"/>
              <a:pPr>
                <a:spcBef>
                  <a:spcPct val="0"/>
                </a:spcBef>
              </a:pPr>
              <a:t>44</a:t>
            </a:fld>
            <a:endParaRPr lang="en-US" altLang="en-US" sz="1400"/>
          </a:p>
        </p:txBody>
      </p:sp>
      <p:sp>
        <p:nvSpPr>
          <p:cNvPr id="114689" name="Text Box 1"/>
          <p:cNvSpPr txBox="1">
            <a:spLocks noGrp="1" noRot="1" noChangeAspect="1" noChangeArrowheads="1"/>
          </p:cNvSpPr>
          <p:nvPr>
            <p:ph type="sldImg"/>
          </p:nvPr>
        </p:nvSpPr>
        <p:spPr>
          <a:xfrm>
            <a:off x="1371600" y="763588"/>
            <a:ext cx="50292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14690" name="Text Box 2"/>
          <p:cNvSpPr txBox="1">
            <a:spLocks noGrp="1" noChangeArrowheads="1"/>
          </p:cNvSpPr>
          <p:nvPr>
            <p:ph type="body" idx="1"/>
          </p:nvPr>
        </p:nvSpPr>
        <p:spPr>
          <a:xfrm>
            <a:off x="777875" y="4776788"/>
            <a:ext cx="6218238" cy="4525962"/>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r>
              <a:rPr lang="en-US" altLang="en-US" dirty="0"/>
              <a:t>Goal response: Reply directly to thread clarifying that her name is ”her name” and she uses she/her pronouns. Even if it’s totally accidental, correcting directly is important. If malicious, same first response, then escalate as necessary.</a:t>
            </a:r>
          </a:p>
          <a:p>
            <a:pPr>
              <a:defRPr/>
            </a:pPr>
            <a:endParaRPr lang="en-US" altLang="en-US" dirty="0"/>
          </a:p>
          <a:p>
            <a:pPr>
              <a:defRPr/>
            </a:pPr>
            <a:r>
              <a:rPr lang="en-US" altLang="en-US" dirty="0"/>
              <a:t>Someone in a workshop I ran once compared the appropriate tone to telling someone their fly was open.</a:t>
            </a:r>
          </a:p>
        </p:txBody>
      </p:sp>
    </p:spTree>
    <p:extLst>
      <p:ext uri="{BB962C8B-B14F-4D97-AF65-F5344CB8AC3E}">
        <p14:creationId xmlns:p14="http://schemas.microsoft.com/office/powerpoint/2010/main" val="11125478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Shape 39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7" name="Shape 3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1100" dirty="0">
                <a:latin typeface="Arial" charset="0"/>
                <a:ea typeface="Arial Unicode MS" charset="0"/>
                <a:cs typeface="Arial Unicode MS" charset="0"/>
              </a:rPr>
              <a:t>Goal response: “I do not</a:t>
            </a:r>
            <a:r>
              <a:rPr lang="en-US" altLang="en-US" sz="1100" baseline="0" dirty="0">
                <a:latin typeface="Arial" charset="0"/>
                <a:ea typeface="Arial Unicode MS" charset="0"/>
                <a:cs typeface="Arial Unicode MS" charset="0"/>
              </a:rPr>
              <a:t> want to speculate on [Dude]’s sex life.” or “What an inappropriate thing to say!” or “Wow.” or walk away.</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1100" baseline="0" dirty="0">
              <a:latin typeface="Arial" charset="0"/>
              <a:ea typeface="Arial Unicode MS" charset="0"/>
              <a:cs typeface="Arial Unicode MS" charset="0"/>
            </a:endParaRP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1100" baseline="0" dirty="0">
                <a:latin typeface="Arial" charset="0"/>
                <a:ea typeface="Arial Unicode MS" charset="0"/>
                <a:cs typeface="Arial Unicode MS" charset="0"/>
              </a:rPr>
              <a:t>Makes an assumption that the dude in question is straight/cis. </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1100" dirty="0">
              <a:latin typeface="Arial" charset="0"/>
              <a:ea typeface="Arial Unicode MS" charset="0"/>
              <a:cs typeface="Arial Unicode MS" charset="0"/>
            </a:endParaRPr>
          </a:p>
          <a:p>
            <a:pPr lvl="0" rtl="0">
              <a:spcBef>
                <a:spcPts val="0"/>
              </a:spcBef>
              <a:buNone/>
            </a:pPr>
            <a:endParaRPr dirty="0"/>
          </a:p>
        </p:txBody>
      </p:sp>
    </p:spTree>
    <p:extLst>
      <p:ext uri="{BB962C8B-B14F-4D97-AF65-F5344CB8AC3E}">
        <p14:creationId xmlns:p14="http://schemas.microsoft.com/office/powerpoint/2010/main" val="12059665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1669779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p:nvPr>
        </p:nvSpPr>
        <p:spPr>
          <a:xfrm>
            <a:off x="4398963" y="9555163"/>
            <a:ext cx="3371850" cy="501650"/>
          </a:xfrm>
          <a:prstGeom prst="rect">
            <a:avLst/>
          </a:prstGeom>
        </p:spPr>
        <p:txBody>
          <a:bodyPr/>
          <a:lstStyle>
            <a:lvl1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1pPr>
            <a:lvl2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2pPr>
            <a:lvl3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3pPr>
            <a:lvl4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4pPr>
            <a:lvl5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5pPr>
            <a:lvl6pPr marL="25146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6pPr>
            <a:lvl7pPr marL="29718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7pPr>
            <a:lvl8pPr marL="34290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8pPr>
            <a:lvl9pPr marL="38862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9pPr>
          </a:lstStyle>
          <a:p>
            <a:pPr>
              <a:spcBef>
                <a:spcPct val="0"/>
              </a:spcBef>
            </a:pPr>
            <a:fld id="{AAE69B01-2418-3545-B8E1-6300F56E758E}" type="slidenum">
              <a:rPr lang="en-US" altLang="en-US" sz="1400"/>
              <a:pPr>
                <a:spcBef>
                  <a:spcPct val="0"/>
                </a:spcBef>
              </a:pPr>
              <a:t>48</a:t>
            </a:fld>
            <a:endParaRPr lang="en-US" altLang="en-US" sz="1400"/>
          </a:p>
        </p:txBody>
      </p:sp>
      <p:sp>
        <p:nvSpPr>
          <p:cNvPr id="102401" name="Text Box 1"/>
          <p:cNvSpPr txBox="1">
            <a:spLocks noGrp="1" noRot="1" noChangeAspect="1" noChangeArrowheads="1"/>
          </p:cNvSpPr>
          <p:nvPr>
            <p:ph type="sldImg"/>
          </p:nvPr>
        </p:nvSpPr>
        <p:spPr>
          <a:xfrm>
            <a:off x="1371600" y="763588"/>
            <a:ext cx="50292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02402" name="Text Box 2"/>
          <p:cNvSpPr txBox="1">
            <a:spLocks noGrp="1" noChangeArrowheads="1"/>
          </p:cNvSpPr>
          <p:nvPr>
            <p:ph type="body" idx="1"/>
          </p:nvPr>
        </p:nvSpPr>
        <p:spPr>
          <a:xfrm>
            <a:off x="777875" y="4776788"/>
            <a:ext cx="6218238" cy="4525962"/>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tIns="17640"/>
          <a:lstStyle/>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defRPr/>
            </a:pPr>
            <a:r>
              <a:rPr lang="en-US" altLang="en-US" sz="2000" dirty="0">
                <a:latin typeface="Arial" charset="0"/>
                <a:ea typeface="Arial Unicode MS" charset="0"/>
                <a:cs typeface="Arial Unicode MS" charset="0"/>
              </a:rPr>
              <a:t>You will probably get questions of the form mentioned in this slide.</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defRPr/>
            </a:pPr>
            <a:r>
              <a:rPr lang="en-US" altLang="en-US" sz="2000" dirty="0">
                <a:latin typeface="Arial" charset="0"/>
                <a:ea typeface="Arial Unicode MS" charset="0"/>
                <a:cs typeface="Arial Unicode MS" charset="0"/>
              </a:rPr>
              <a:t>Reframe this kind of question as, “Someone is already upset: you, and anyone else this behavior is harming.” Often the problem is we value the feelings of the more powerful person than multiple less powerful people.</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defRPr/>
            </a:pPr>
            <a:r>
              <a:rPr lang="en-US" altLang="en-US" sz="2000" dirty="0">
                <a:latin typeface="Arial" charset="0"/>
                <a:ea typeface="Arial Unicode MS" charset="0"/>
                <a:cs typeface="Arial Unicode MS" charset="0"/>
              </a:rPr>
              <a:t>Discuss the risks of speaking up in this situation. If the person doing the upsetting thing is in a position of power and can retaliate, that's a good reason not do anything. Sometimes people speak up anyway because they can't take the abuse any longer and that's okay too.</a:t>
            </a:r>
          </a:p>
        </p:txBody>
      </p:sp>
    </p:spTree>
    <p:extLst>
      <p:ext uri="{BB962C8B-B14F-4D97-AF65-F5344CB8AC3E}">
        <p14:creationId xmlns:p14="http://schemas.microsoft.com/office/powerpoint/2010/main" val="160056644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p:nvPr>
        </p:nvSpPr>
        <p:spPr>
          <a:xfrm>
            <a:off x="4398963" y="9555163"/>
            <a:ext cx="3371850" cy="501650"/>
          </a:xfrm>
          <a:prstGeom prst="rect">
            <a:avLst/>
          </a:prstGeom>
        </p:spPr>
        <p:txBody>
          <a:bodyPr/>
          <a:lstStyle>
            <a:lvl1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1pPr>
            <a:lvl2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2pPr>
            <a:lvl3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3pPr>
            <a:lvl4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4pPr>
            <a:lvl5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5pPr>
            <a:lvl6pPr marL="25146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6pPr>
            <a:lvl7pPr marL="29718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7pPr>
            <a:lvl8pPr marL="34290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8pPr>
            <a:lvl9pPr marL="38862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9pPr>
          </a:lstStyle>
          <a:p>
            <a:pPr>
              <a:spcBef>
                <a:spcPct val="0"/>
              </a:spcBef>
            </a:pPr>
            <a:fld id="{1C11E351-E6E1-5C42-9D36-849764763876}" type="slidenum">
              <a:rPr lang="en-US" altLang="en-US" sz="1400"/>
              <a:pPr>
                <a:spcBef>
                  <a:spcPct val="0"/>
                </a:spcBef>
              </a:pPr>
              <a:t>49</a:t>
            </a:fld>
            <a:endParaRPr lang="en-US" altLang="en-US" sz="1400"/>
          </a:p>
        </p:txBody>
      </p:sp>
      <p:sp>
        <p:nvSpPr>
          <p:cNvPr id="99329" name="Text Box 1"/>
          <p:cNvSpPr txBox="1">
            <a:spLocks noGrp="1" noRot="1" noChangeAspect="1" noChangeArrowheads="1"/>
          </p:cNvSpPr>
          <p:nvPr>
            <p:ph type="sldImg"/>
          </p:nvPr>
        </p:nvSpPr>
        <p:spPr>
          <a:xfrm>
            <a:off x="1371600" y="763588"/>
            <a:ext cx="50292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99330" name="Text Box 2"/>
          <p:cNvSpPr txBox="1">
            <a:spLocks noGrp="1" noChangeArrowheads="1"/>
          </p:cNvSpPr>
          <p:nvPr>
            <p:ph type="body" idx="1"/>
          </p:nvPr>
        </p:nvSpPr>
        <p:spPr>
          <a:xfrm>
            <a:off x="777875" y="4776788"/>
            <a:ext cx="6218238" cy="4533900"/>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tIns="17640"/>
          <a:lstStyle/>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000" dirty="0">
                <a:latin typeface="Arial" charset="0"/>
                <a:ea typeface="Arial Unicode MS" charset="0"/>
                <a:cs typeface="Arial Unicode MS" charset="0"/>
              </a:rPr>
              <a:t>Goal response: Reply publicly in a short comment describing the comment as sexist (describe the behavior as sexist instead of the person).</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000" dirty="0">
              <a:latin typeface="Arial" charset="0"/>
              <a:ea typeface="Arial Unicode MS" charset="0"/>
              <a:cs typeface="Arial Unicode MS" charset="0"/>
            </a:endParaRP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000" dirty="0">
                <a:latin typeface="Arial" charset="0"/>
                <a:ea typeface="Arial Unicode MS" charset="0"/>
                <a:cs typeface="Arial Unicode MS" charset="0"/>
              </a:rPr>
              <a:t>When should you reply privately? When it is someone who respects your opinion. Beware, some abusers prefer private communication to hide a pattern of abuse. In all cases, someone needs to respond to this publicly so others see what is expected.</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000" dirty="0">
              <a:latin typeface="Arial" charset="0"/>
              <a:ea typeface="Arial Unicode MS" charset="0"/>
              <a:cs typeface="Arial Unicode MS" charset="0"/>
            </a:endParaRP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000" dirty="0">
                <a:latin typeface="Arial" charset="0"/>
                <a:ea typeface="Arial Unicode MS" charset="0"/>
                <a:cs typeface="Arial Unicode MS" charset="0"/>
              </a:rPr>
              <a:t>Give them an easy out, “I know you didn't mean it this way but what you did was...”</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000" dirty="0">
              <a:latin typeface="Arial" charset="0"/>
              <a:ea typeface="Arial Unicode MS" charset="0"/>
              <a:cs typeface="Arial Unicode MS" charset="0"/>
            </a:endParaRP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000" dirty="0">
                <a:latin typeface="Arial" charset="0"/>
                <a:ea typeface="Arial Unicode MS" charset="0"/>
                <a:cs typeface="Arial Unicode MS" charset="0"/>
              </a:rPr>
              <a:t>When you make it clear what is not acceptable in the mailing list, it is really helpful to point to a (good) code of conduct. See http://</a:t>
            </a:r>
            <a:r>
              <a:rPr lang="en-US" altLang="en-US" sz="2000" dirty="0" err="1">
                <a:latin typeface="Arial" charset="0"/>
                <a:ea typeface="Arial Unicode MS" charset="0"/>
                <a:cs typeface="Arial Unicode MS" charset="0"/>
              </a:rPr>
              <a:t>geekfeminism.wikia.com</a:t>
            </a:r>
            <a:r>
              <a:rPr lang="en-US" altLang="en-US" sz="2000" dirty="0">
                <a:latin typeface="Arial" charset="0"/>
                <a:ea typeface="Arial Unicode MS" charset="0"/>
                <a:cs typeface="Arial Unicode MS" charset="0"/>
              </a:rPr>
              <a:t>/wiki/</a:t>
            </a:r>
            <a:r>
              <a:rPr lang="en-US" altLang="en-US" sz="2000" dirty="0" err="1">
                <a:latin typeface="Arial" charset="0"/>
                <a:ea typeface="Arial Unicode MS" charset="0"/>
                <a:cs typeface="Arial Unicode MS" charset="0"/>
              </a:rPr>
              <a:t>Code_of_conduct_evaluations</a:t>
            </a:r>
            <a:r>
              <a:rPr lang="en-US" altLang="en-US" sz="2000" dirty="0">
                <a:latin typeface="Arial" charset="0"/>
                <a:ea typeface="Arial Unicode MS" charset="0"/>
                <a:cs typeface="Arial Unicode MS" charset="0"/>
              </a:rPr>
              <a:t>.</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000" dirty="0">
              <a:latin typeface="Arial" charset="0"/>
              <a:ea typeface="Arial Unicode MS" charset="0"/>
              <a:cs typeface="Arial Unicode MS" charset="0"/>
            </a:endParaRPr>
          </a:p>
        </p:txBody>
      </p:sp>
    </p:spTree>
    <p:extLst>
      <p:ext uri="{BB962C8B-B14F-4D97-AF65-F5344CB8AC3E}">
        <p14:creationId xmlns:p14="http://schemas.microsoft.com/office/powerpoint/2010/main" val="143189453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p:nvPr>
        </p:nvSpPr>
        <p:spPr>
          <a:xfrm>
            <a:off x="4398963" y="9555163"/>
            <a:ext cx="3371850" cy="501650"/>
          </a:xfrm>
          <a:prstGeom prst="rect">
            <a:avLst/>
          </a:prstGeom>
        </p:spPr>
        <p:txBody>
          <a:bodyPr/>
          <a:lstStyle>
            <a:lvl1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1pPr>
            <a:lvl2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2pPr>
            <a:lvl3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3pPr>
            <a:lvl4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4pPr>
            <a:lvl5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5pPr>
            <a:lvl6pPr marL="25146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6pPr>
            <a:lvl7pPr marL="29718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7pPr>
            <a:lvl8pPr marL="34290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8pPr>
            <a:lvl9pPr marL="38862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9pPr>
          </a:lstStyle>
          <a:p>
            <a:pPr>
              <a:spcBef>
                <a:spcPct val="0"/>
              </a:spcBef>
            </a:pPr>
            <a:fld id="{76A37F88-671A-1C41-9BDD-A3BACBF0FCD6}" type="slidenum">
              <a:rPr lang="en-US" altLang="en-US" sz="1400"/>
              <a:pPr>
                <a:spcBef>
                  <a:spcPct val="0"/>
                </a:spcBef>
              </a:pPr>
              <a:t>50</a:t>
            </a:fld>
            <a:endParaRPr lang="en-US" altLang="en-US" sz="1400"/>
          </a:p>
        </p:txBody>
      </p:sp>
      <p:sp>
        <p:nvSpPr>
          <p:cNvPr id="100353" name="Text Box 1"/>
          <p:cNvSpPr txBox="1">
            <a:spLocks noGrp="1" noRot="1" noChangeAspect="1" noChangeArrowheads="1"/>
          </p:cNvSpPr>
          <p:nvPr>
            <p:ph type="sldImg"/>
          </p:nvPr>
        </p:nvSpPr>
        <p:spPr>
          <a:xfrm>
            <a:off x="1371600" y="763588"/>
            <a:ext cx="50292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00354" name="Text Box 2"/>
          <p:cNvSpPr txBox="1">
            <a:spLocks noGrp="1" noChangeArrowheads="1"/>
          </p:cNvSpPr>
          <p:nvPr>
            <p:ph type="body" idx="1"/>
          </p:nvPr>
        </p:nvSpPr>
        <p:spPr>
          <a:xfrm>
            <a:off x="777875" y="4776788"/>
            <a:ext cx="6218238" cy="4525962"/>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tIns="17640"/>
          <a:lstStyle/>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000" dirty="0">
                <a:latin typeface="Arial" charset="0"/>
                <a:ea typeface="Arial Unicode MS" charset="0"/>
                <a:cs typeface="Arial Unicode MS" charset="0"/>
              </a:rPr>
              <a:t>No devil’s advocate!</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000" dirty="0">
              <a:latin typeface="Arial" charset="0"/>
              <a:ea typeface="Arial Unicode MS" charset="0"/>
              <a:cs typeface="Arial Unicode MS" charset="0"/>
            </a:endParaRP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000" dirty="0">
                <a:latin typeface="Arial" charset="0"/>
                <a:ea typeface="Arial Unicode MS" charset="0"/>
                <a:cs typeface="Arial Unicode MS" charset="0"/>
              </a:rPr>
              <a:t>Who is Charles? Charles Miller, a guy on the Internet who used to spend a lot of time in flame wars. Then he got better! </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000" dirty="0">
              <a:latin typeface="Arial" charset="0"/>
              <a:ea typeface="Arial Unicode MS" charset="0"/>
              <a:cs typeface="Arial Unicode MS" charset="0"/>
            </a:endParaRP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000" dirty="0">
                <a:latin typeface="Arial" charset="0"/>
                <a:ea typeface="Arial Unicode MS" charset="0"/>
                <a:cs typeface="Arial Unicode MS" charset="0"/>
              </a:rPr>
              <a:t>These aren't hard and fast rules and may not work for every case, but they apply pretty well to mailing lists, blogs, comments, and social media. In person, ending the conversation is usually more complicated than ceasing to speak and may require firm repeating of “I don't want to have this conversation right now,” or changing the subject.</a:t>
            </a:r>
          </a:p>
        </p:txBody>
      </p:sp>
    </p:spTree>
    <p:extLst>
      <p:ext uri="{BB962C8B-B14F-4D97-AF65-F5344CB8AC3E}">
        <p14:creationId xmlns:p14="http://schemas.microsoft.com/office/powerpoint/2010/main" val="18396413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p:nvPr>
        </p:nvSpPr>
        <p:spPr>
          <a:xfrm>
            <a:off x="4398963" y="9555163"/>
            <a:ext cx="3371850" cy="501650"/>
          </a:xfrm>
          <a:prstGeom prst="rect">
            <a:avLst/>
          </a:prstGeom>
        </p:spPr>
        <p:txBody>
          <a:bodyPr/>
          <a:lstStyle>
            <a:lvl1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1pPr>
            <a:lvl2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2pPr>
            <a:lvl3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3pPr>
            <a:lvl4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4pPr>
            <a:lvl5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5pPr>
            <a:lvl6pPr marL="25146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6pPr>
            <a:lvl7pPr marL="29718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7pPr>
            <a:lvl8pPr marL="34290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8pPr>
            <a:lvl9pPr marL="38862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9pPr>
          </a:lstStyle>
          <a:p>
            <a:pPr>
              <a:spcBef>
                <a:spcPct val="0"/>
              </a:spcBef>
            </a:pPr>
            <a:fld id="{859FCB3B-CD7C-1141-B741-8069FC865CB5}" type="slidenum">
              <a:rPr lang="en-US" altLang="en-US" sz="1400"/>
              <a:pPr>
                <a:spcBef>
                  <a:spcPct val="0"/>
                </a:spcBef>
              </a:pPr>
              <a:t>51</a:t>
            </a:fld>
            <a:endParaRPr lang="en-US" altLang="en-US" sz="1400"/>
          </a:p>
        </p:txBody>
      </p:sp>
      <p:sp>
        <p:nvSpPr>
          <p:cNvPr id="103425" name="Text Box 1"/>
          <p:cNvSpPr txBox="1">
            <a:spLocks noGrp="1" noRot="1" noChangeAspect="1" noChangeArrowheads="1"/>
          </p:cNvSpPr>
          <p:nvPr>
            <p:ph type="sldImg"/>
          </p:nvPr>
        </p:nvSpPr>
        <p:spPr>
          <a:xfrm>
            <a:off x="1371600" y="763588"/>
            <a:ext cx="50292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03426" name="Text Box 2"/>
          <p:cNvSpPr txBox="1">
            <a:spLocks noGrp="1" noChangeArrowheads="1"/>
          </p:cNvSpPr>
          <p:nvPr>
            <p:ph type="body" idx="1"/>
          </p:nvPr>
        </p:nvSpPr>
        <p:spPr>
          <a:xfrm>
            <a:off x="777875" y="4776788"/>
            <a:ext cx="6218238" cy="4525962"/>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tIns="22932"/>
          <a:lstStyle/>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600" dirty="0">
                <a:latin typeface="Arial" charset="0"/>
                <a:ea typeface="Arial Unicode MS" charset="0"/>
                <a:cs typeface="Arial Unicode MS" charset="0"/>
              </a:rPr>
              <a:t>Also, first off, note that this example calls out race, but others didn’t – if you imagined everyone else as white, that’s worth thinking about.</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600" dirty="0">
              <a:latin typeface="Arial" charset="0"/>
              <a:ea typeface="Arial Unicode MS" charset="0"/>
              <a:cs typeface="Arial Unicode MS" charset="0"/>
            </a:endParaRP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600" dirty="0">
                <a:latin typeface="Arial" charset="0"/>
                <a:ea typeface="Arial Unicode MS" charset="0"/>
                <a:cs typeface="Arial Unicode MS" charset="0"/>
              </a:rPr>
              <a:t>Point out that there seems to be this pattern. Explicitly call it out as applying to black women (not just women of color). </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600" dirty="0">
              <a:latin typeface="Arial" charset="0"/>
              <a:ea typeface="Arial Unicode MS" charset="0"/>
              <a:cs typeface="Arial Unicode MS" charset="0"/>
            </a:endParaRP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600" dirty="0">
                <a:latin typeface="Arial" charset="0"/>
                <a:ea typeface="Arial Unicode MS" charset="0"/>
                <a:cs typeface="Arial Unicode MS" charset="0"/>
              </a:rPr>
              <a:t>Suggest reading materials – such as “What Works for Women At Work” or the work of Robert W. Livingston, to better understand stereotypes that might be operating in both reviewers minds and your hiring process.</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600" dirty="0">
              <a:latin typeface="Arial" charset="0"/>
              <a:ea typeface="Arial Unicode MS" charset="0"/>
              <a:cs typeface="Arial Unicode MS" charset="0"/>
            </a:endParaRP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sz="2600" dirty="0">
                <a:latin typeface="Arial" charset="0"/>
                <a:ea typeface="Arial Unicode MS" charset="0"/>
                <a:cs typeface="Arial Unicode MS" charset="0"/>
              </a:rPr>
              <a:t>Develop a plan to combat racism and sexism that may operate within your community or workplace, including training. Come up</a:t>
            </a:r>
            <a:r>
              <a:rPr lang="en-US" altLang="en-US" sz="2600" baseline="0" dirty="0">
                <a:latin typeface="Arial" charset="0"/>
                <a:ea typeface="Arial Unicode MS" charset="0"/>
                <a:cs typeface="Arial Unicode MS" charset="0"/>
              </a:rPr>
              <a:t> with objective criteria to determine promotions. </a:t>
            </a:r>
            <a:endParaRPr lang="en-US" altLang="en-US" sz="2600" dirty="0">
              <a:latin typeface="Arial" charset="0"/>
              <a:ea typeface="Arial Unicode MS" charset="0"/>
              <a:cs typeface="Arial Unicode MS" charset="0"/>
            </a:endParaRPr>
          </a:p>
        </p:txBody>
      </p:sp>
    </p:spTree>
    <p:extLst>
      <p:ext uri="{BB962C8B-B14F-4D97-AF65-F5344CB8AC3E}">
        <p14:creationId xmlns:p14="http://schemas.microsoft.com/office/powerpoint/2010/main" val="151314065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p:nvPr>
        </p:nvSpPr>
        <p:spPr>
          <a:xfrm>
            <a:off x="4398963" y="9555163"/>
            <a:ext cx="3371850" cy="501650"/>
          </a:xfrm>
          <a:prstGeom prst="rect">
            <a:avLst/>
          </a:prstGeom>
        </p:spPr>
        <p:txBody>
          <a:bodyPr/>
          <a:lstStyle>
            <a:lvl1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1pPr>
            <a:lvl2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2pPr>
            <a:lvl3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3pPr>
            <a:lvl4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4pPr>
            <a:lvl5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5pPr>
            <a:lvl6pPr marL="25146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6pPr>
            <a:lvl7pPr marL="29718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7pPr>
            <a:lvl8pPr marL="34290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8pPr>
            <a:lvl9pPr marL="38862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9pPr>
          </a:lstStyle>
          <a:p>
            <a:pPr>
              <a:spcBef>
                <a:spcPct val="0"/>
              </a:spcBef>
            </a:pPr>
            <a:fld id="{DAC80EF6-081B-084E-BFF1-9060430903D1}" type="slidenum">
              <a:rPr lang="en-US" altLang="en-US" sz="1400"/>
              <a:pPr>
                <a:spcBef>
                  <a:spcPct val="0"/>
                </a:spcBef>
              </a:pPr>
              <a:t>52</a:t>
            </a:fld>
            <a:endParaRPr lang="en-US" altLang="en-US" sz="1400"/>
          </a:p>
        </p:txBody>
      </p:sp>
      <p:sp>
        <p:nvSpPr>
          <p:cNvPr id="103425" name="Text Box 1"/>
          <p:cNvSpPr txBox="1">
            <a:spLocks noGrp="1" noRot="1" noChangeAspect="1" noChangeArrowheads="1"/>
          </p:cNvSpPr>
          <p:nvPr>
            <p:ph type="sldImg"/>
          </p:nvPr>
        </p:nvSpPr>
        <p:spPr>
          <a:xfrm>
            <a:off x="1371600" y="763588"/>
            <a:ext cx="50292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03426" name="Text Box 2"/>
          <p:cNvSpPr txBox="1">
            <a:spLocks noGrp="1" noChangeArrowheads="1"/>
          </p:cNvSpPr>
          <p:nvPr>
            <p:ph type="body" idx="1"/>
          </p:nvPr>
        </p:nvSpPr>
        <p:spPr>
          <a:xfrm>
            <a:off x="777875" y="4776788"/>
            <a:ext cx="6218238" cy="4525962"/>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tIns="22932"/>
          <a:lstStyle/>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dirty="0"/>
          </a:p>
          <a:p>
            <a:pPr marL="215900" lvl="1"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dirty="0">
                <a:solidFill>
                  <a:schemeClr val="tx1"/>
                </a:solidFill>
                <a:latin typeface="Helvetica Regular" pitchFamily="2" charset="0"/>
                <a:ea typeface="Cooper Hewitt Book" charset="0"/>
                <a:cs typeface="Cooper Hewitt Book" charset="0"/>
              </a:rPr>
              <a:t>Sexism against black women specifically: “misogynoir” – Moya Bailey</a:t>
            </a:r>
          </a:p>
          <a:p>
            <a:pPr marL="215900" lvl="1"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r>
              <a:rPr lang="en-US" altLang="en-US" dirty="0">
                <a:solidFill>
                  <a:schemeClr val="tx1"/>
                </a:solidFill>
                <a:latin typeface="Helvetica Regular" pitchFamily="2" charset="0"/>
                <a:ea typeface="Cooper Hewitt Book" charset="0"/>
                <a:cs typeface="Cooper Hewitt Book" charset="0"/>
              </a:rPr>
              <a:t>http://</a:t>
            </a:r>
            <a:r>
              <a:rPr lang="en-US" altLang="en-US" dirty="0" err="1">
                <a:solidFill>
                  <a:schemeClr val="tx1"/>
                </a:solidFill>
                <a:latin typeface="Helvetica Regular" pitchFamily="2" charset="0"/>
                <a:ea typeface="Cooper Hewitt Book" charset="0"/>
                <a:cs typeface="Cooper Hewitt Book" charset="0"/>
              </a:rPr>
              <a:t>www.gradientlair.com</a:t>
            </a:r>
            <a:r>
              <a:rPr lang="en-US" altLang="en-US" dirty="0">
                <a:solidFill>
                  <a:schemeClr val="tx1"/>
                </a:solidFill>
                <a:latin typeface="Helvetica Regular" pitchFamily="2" charset="0"/>
                <a:ea typeface="Cooper Hewitt Book" charset="0"/>
                <a:cs typeface="Cooper Hewitt Book" charset="0"/>
              </a:rPr>
              <a:t>/post/84107309247/define-misogynoir-anti-black-misogyny-</a:t>
            </a:r>
            <a:r>
              <a:rPr lang="en-US" altLang="en-US" dirty="0" err="1">
                <a:solidFill>
                  <a:schemeClr val="tx1"/>
                </a:solidFill>
                <a:latin typeface="Helvetica Regular" pitchFamily="2" charset="0"/>
                <a:ea typeface="Cooper Hewitt Book" charset="0"/>
                <a:cs typeface="Cooper Hewitt Book" charset="0"/>
              </a:rPr>
              <a:t>moya</a:t>
            </a:r>
            <a:r>
              <a:rPr lang="en-US" altLang="en-US" dirty="0">
                <a:solidFill>
                  <a:schemeClr val="tx1"/>
                </a:solidFill>
                <a:latin typeface="Helvetica Regular" pitchFamily="2" charset="0"/>
                <a:ea typeface="Cooper Hewitt Book" charset="0"/>
                <a:cs typeface="Cooper Hewitt Book" charset="0"/>
              </a:rPr>
              <a:t>-bailey-coined</a:t>
            </a:r>
          </a:p>
          <a:p>
            <a:pPr marL="215900" indent="-214313" eaLnBrk="1">
              <a:lnSpc>
                <a:spcPct val="93000"/>
              </a:lnSpc>
              <a:spcBef>
                <a:spcPct val="0"/>
              </a:spcBef>
              <a:tabLst>
                <a:tab pos="723900" algn="l"/>
                <a:tab pos="1447800" algn="l"/>
                <a:tab pos="2171700" algn="l"/>
                <a:tab pos="2895600" algn="l"/>
                <a:tab pos="3619500" algn="l"/>
                <a:tab pos="4343400" algn="l"/>
                <a:tab pos="5067300" algn="l"/>
                <a:tab pos="5791200" algn="l"/>
              </a:tabLst>
            </a:pPr>
            <a:endParaRPr lang="en-US" altLang="en-US" sz="2600" dirty="0">
              <a:latin typeface="Arial" charset="0"/>
              <a:ea typeface="Arial Unicode MS" charset="0"/>
              <a:cs typeface="Arial Unicode MS" charset="0"/>
            </a:endParaRPr>
          </a:p>
        </p:txBody>
      </p:sp>
    </p:spTree>
    <p:extLst>
      <p:ext uri="{BB962C8B-B14F-4D97-AF65-F5344CB8AC3E}">
        <p14:creationId xmlns:p14="http://schemas.microsoft.com/office/powerpoint/2010/main" val="19503485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Slide Number Placeholder 6"/>
          <p:cNvSpPr>
            <a:spLocks noGrp="1" noChangeArrowheads="1"/>
          </p:cNvSpPr>
          <p:nvPr>
            <p:ph type="sldNum" sz="quarter"/>
          </p:nvPr>
        </p:nvSpPr>
        <p:spPr>
          <a:xfrm>
            <a:off x="4398963" y="9555163"/>
            <a:ext cx="3371850" cy="501650"/>
          </a:xfrm>
          <a:prstGeom prst="rect">
            <a:avLst/>
          </a:prstGeom>
        </p:spPr>
        <p:txBody>
          <a:bodyPr/>
          <a:lstStyle>
            <a:lvl1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1pPr>
            <a:lvl2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2pPr>
            <a:lvl3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3pPr>
            <a:lvl4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4pPr>
            <a:lvl5pPr>
              <a:spcBef>
                <a:spcPct val="30000"/>
              </a:spcBef>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5pPr>
            <a:lvl6pPr marL="25146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6pPr>
            <a:lvl7pPr marL="29718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7pPr>
            <a:lvl8pPr marL="34290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8pPr>
            <a:lvl9pPr marL="3886200" indent="-228600" defTabSz="4572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Lst>
              <a:defRPr sz="1200">
                <a:solidFill>
                  <a:srgbClr val="000000"/>
                </a:solidFill>
                <a:latin typeface="Times New Roman" charset="0"/>
              </a:defRPr>
            </a:lvl9pPr>
          </a:lstStyle>
          <a:p>
            <a:pPr>
              <a:spcBef>
                <a:spcPct val="0"/>
              </a:spcBef>
            </a:pPr>
            <a:fld id="{77FA9713-33A4-1C49-9AEE-079134160CA6}" type="slidenum">
              <a:rPr lang="en-US" altLang="en-US" sz="1400"/>
              <a:pPr>
                <a:spcBef>
                  <a:spcPct val="0"/>
                </a:spcBef>
              </a:pPr>
              <a:t>54</a:t>
            </a:fld>
            <a:endParaRPr lang="en-US" altLang="en-US" sz="1400"/>
          </a:p>
        </p:txBody>
      </p:sp>
      <p:sp>
        <p:nvSpPr>
          <p:cNvPr id="83969" name="Text Box 1"/>
          <p:cNvSpPr txBox="1">
            <a:spLocks noGrp="1" noRot="1" noChangeAspect="1" noChangeArrowheads="1"/>
          </p:cNvSpPr>
          <p:nvPr>
            <p:ph type="sldImg"/>
          </p:nvPr>
        </p:nvSpPr>
        <p:spPr>
          <a:xfrm>
            <a:off x="1371600" y="763588"/>
            <a:ext cx="50292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3970" name="Text Box 2"/>
          <p:cNvSpPr txBox="1">
            <a:spLocks noGrp="1" noChangeArrowheads="1"/>
          </p:cNvSpPr>
          <p:nvPr>
            <p:ph type="body" idx="1"/>
          </p:nvPr>
        </p:nvSpPr>
        <p:spPr>
          <a:xfrm>
            <a:off x="777875" y="4776788"/>
            <a:ext cx="6218238" cy="4525962"/>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r>
              <a:rPr lang="en-US" altLang="en-US" dirty="0"/>
              <a:t>Do not expect the person to educate you.</a:t>
            </a:r>
          </a:p>
          <a:p>
            <a:pPr>
              <a:defRPr/>
            </a:pPr>
            <a:endParaRPr lang="en-US" altLang="en-US" dirty="0"/>
          </a:p>
          <a:p>
            <a:pPr>
              <a:defRPr/>
            </a:pPr>
            <a:r>
              <a:rPr lang="en-US" altLang="en-US" dirty="0"/>
              <a:t>https://</a:t>
            </a:r>
            <a:r>
              <a:rPr lang="en-US" altLang="en-US" dirty="0" err="1"/>
              <a:t>medium.com</a:t>
            </a:r>
            <a:r>
              <a:rPr lang="en-US" altLang="en-US" dirty="0"/>
              <a:t>/@</a:t>
            </a:r>
            <a:r>
              <a:rPr lang="en-US" altLang="en-US" dirty="0" err="1"/>
              <a:t>schmutzie</a:t>
            </a:r>
            <a:r>
              <a:rPr lang="en-US" altLang="en-US" dirty="0"/>
              <a:t>/why-it-is-not-my-responsibility-as-a-marginalized-individual-to-educate-you-about-my-experience-915b4ec08efd#.52ssyk2w9</a:t>
            </a:r>
          </a:p>
        </p:txBody>
      </p:sp>
    </p:spTree>
    <p:extLst>
      <p:ext uri="{BB962C8B-B14F-4D97-AF65-F5344CB8AC3E}">
        <p14:creationId xmlns:p14="http://schemas.microsoft.com/office/powerpoint/2010/main" val="15174912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Shape 5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8" name="Shape 5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Shape 5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8" name="Shape 5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50149910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Shape 5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8" name="Shape 5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https://</a:t>
            </a:r>
            <a:r>
              <a:rPr lang="en-US" dirty="0" err="1"/>
              <a:t>shop.recompilermag.com</a:t>
            </a:r>
            <a:r>
              <a:rPr lang="en-US" dirty="0"/>
              <a:t>/collections/books/products/</a:t>
            </a:r>
            <a:r>
              <a:rPr lang="en-US" dirty="0" err="1"/>
              <a:t>the-responsible-communication-style-guide?variant</a:t>
            </a:r>
            <a:r>
              <a:rPr lang="en-US" dirty="0"/>
              <a:t>=31259324294</a:t>
            </a:r>
            <a:endParaRPr dirty="0"/>
          </a:p>
        </p:txBody>
      </p:sp>
    </p:spTree>
    <p:extLst>
      <p:ext uri="{BB962C8B-B14F-4D97-AF65-F5344CB8AC3E}">
        <p14:creationId xmlns:p14="http://schemas.microsoft.com/office/powerpoint/2010/main" val="33830088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Shape 5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8" name="Shape 5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421598159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Shape 5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8" name="Shape 5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2050936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2" name="Shape 2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Don't read the obvious ones, just the ones that are more relevant or less obvious</a:t>
            </a:r>
            <a:r>
              <a:rPr lang="en-US" dirty="0"/>
              <a:t>.</a:t>
            </a:r>
          </a:p>
          <a:p>
            <a:pPr lvl="0" rtl="0">
              <a:spcBef>
                <a:spcPts val="0"/>
              </a:spcBef>
              <a:buNone/>
            </a:pPr>
            <a:endParaRPr lang="en-US" dirty="0"/>
          </a:p>
          <a:p>
            <a:pPr lvl="0" rtl="0">
              <a:spcBef>
                <a:spcPts val="0"/>
              </a:spcBef>
              <a:buNone/>
            </a:pPr>
            <a:r>
              <a:rPr lang="en-US" dirty="0"/>
              <a:t>Note that</a:t>
            </a:r>
            <a:r>
              <a:rPr lang="en-US" baseline="0" dirty="0"/>
              <a:t> some of these are situational </a:t>
            </a:r>
            <a:r>
              <a:rPr lang="mr-IN" baseline="0" dirty="0"/>
              <a:t>–</a:t>
            </a:r>
            <a:r>
              <a:rPr lang="en-US" baseline="0" dirty="0"/>
              <a:t> sometimes motherhood is privileged, sometimes it isn’t, etc.</a:t>
            </a:r>
            <a:endParaRPr lang="en" dirty="0"/>
          </a:p>
        </p:txBody>
      </p:sp>
    </p:spTree>
    <p:extLst>
      <p:ext uri="{BB962C8B-B14F-4D97-AF65-F5344CB8AC3E}">
        <p14:creationId xmlns:p14="http://schemas.microsoft.com/office/powerpoint/2010/main" val="4272997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Let’s do a quick example. Here’s an example of a privilege some of you may not even realize you have. (Read slide) Note how the ally is defined by their actions.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Let’s do a quick example. Here’s an example of a privilege some of you may not even realize you have. (Read slide) Note how the ally is defined by their actions.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5"/>
        <p:cNvGrpSpPr/>
        <p:nvPr/>
      </p:nvGrpSpPr>
      <p:grpSpPr>
        <a:xfrm>
          <a:off x="0" y="0"/>
          <a:ext cx="0" cy="0"/>
          <a:chOff x="0" y="0"/>
          <a:chExt cx="0" cy="0"/>
        </a:xfrm>
      </p:grpSpPr>
      <p:sp>
        <p:nvSpPr>
          <p:cNvPr id="26" name="Shape 26"/>
          <p:cNvSpPr/>
          <p:nvPr/>
        </p:nvSpPr>
        <p:spPr>
          <a:xfrm>
            <a:off x="-75" y="6727600"/>
            <a:ext cx="9144000" cy="1304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sp>
        <p:nvSpPr>
          <p:cNvPr id="27" name="Shape 27"/>
          <p:cNvSpPr txBox="1">
            <a:spLocks noGrp="1"/>
          </p:cNvSpPr>
          <p:nvPr>
            <p:ph type="title"/>
          </p:nvPr>
        </p:nvSpPr>
        <p:spPr>
          <a:xfrm>
            <a:off x="311700" y="593367"/>
            <a:ext cx="8520600" cy="943200"/>
          </a:xfrm>
          <a:prstGeom prst="rect">
            <a:avLst/>
          </a:prstGeom>
        </p:spPr>
        <p:txBody>
          <a:bodyPr lIns="91425" tIns="91425" rIns="91425" bIns="91425" anchor="t" anchorCtr="0"/>
          <a:lstStyle>
            <a:lvl1pPr lvl="0">
              <a:spcBef>
                <a:spcPts val="0"/>
              </a:spcBef>
              <a:defRPr b="0" i="0">
                <a:latin typeface="Helvetica Regular" pitchFamily="2"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28" name="Shape 28"/>
          <p:cNvSpPr txBox="1">
            <a:spLocks noGrp="1"/>
          </p:cNvSpPr>
          <p:nvPr>
            <p:ph type="body" idx="1"/>
          </p:nvPr>
        </p:nvSpPr>
        <p:spPr>
          <a:xfrm>
            <a:off x="311700" y="1688433"/>
            <a:ext cx="8520600" cy="4403600"/>
          </a:xfrm>
          <a:prstGeom prst="rect">
            <a:avLst/>
          </a:prstGeom>
        </p:spPr>
        <p:txBody>
          <a:bodyPr lIns="91425" tIns="91425" rIns="91425" bIns="91425" anchor="t" anchorCtr="0"/>
          <a:lstStyle>
            <a:lvl1pPr lvl="0">
              <a:spcBef>
                <a:spcPts val="0"/>
              </a:spcBef>
              <a:buSzPct val="100000"/>
              <a:defRPr sz="3200" b="0" i="0">
                <a:latin typeface="Helvetica Regular" pitchFamily="2" charset="0"/>
                <a:ea typeface="Cooper Hewitt Light" charset="0"/>
                <a:cs typeface="Helvetica Regular" pitchFamily="2"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29" name="Shape 29"/>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pPr/>
              <a:t>‹#›</a:t>
            </a:fld>
            <a:endParaRPr lang="en"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i="0">
                <a:latin typeface="Helvetica Regular" pitchFamily="2" charset="0"/>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idx="10"/>
          </p:nvPr>
        </p:nvSpPr>
        <p:spPr>
          <a:xfrm>
            <a:off x="456481" y="6247376"/>
            <a:ext cx="2128320" cy="470930"/>
          </a:xfrm>
          <a:prstGeom prst="rect">
            <a:avLst/>
          </a:prstGeom>
          <a:ln/>
        </p:spPr>
        <p:txBody>
          <a:bodyPr/>
          <a:lstStyle>
            <a:lvl1pPr>
              <a:defRPr/>
            </a:lvl1pPr>
          </a:lstStyle>
          <a:p>
            <a:endParaRPr lang="en-US" altLang="en-US"/>
          </a:p>
        </p:txBody>
      </p:sp>
      <p:sp>
        <p:nvSpPr>
          <p:cNvPr id="5" name="Rectangle 5"/>
          <p:cNvSpPr>
            <a:spLocks noGrp="1" noChangeArrowheads="1"/>
          </p:cNvSpPr>
          <p:nvPr>
            <p:ph type="sldNum" idx="11"/>
          </p:nvPr>
        </p:nvSpPr>
        <p:spPr>
          <a:ln/>
        </p:spPr>
        <p:txBody>
          <a:bodyPr/>
          <a:lstStyle>
            <a:lvl1pPr>
              <a:defRPr b="0" i="0"/>
            </a:lvl1pPr>
          </a:lstStyle>
          <a:p>
            <a:fld id="{1CF8C89E-0C9A-9B49-ACE3-09D6ECB32A81}" type="slidenum">
              <a:rPr lang="en-US" altLang="en-US" smtClean="0"/>
              <a:pPr/>
              <a:t>‹#›</a:t>
            </a:fld>
            <a:endParaRPr lang="en-US" altLang="en-US" dirty="0"/>
          </a:p>
        </p:txBody>
      </p:sp>
    </p:spTree>
    <p:extLst>
      <p:ext uri="{BB962C8B-B14F-4D97-AF65-F5344CB8AC3E}">
        <p14:creationId xmlns:p14="http://schemas.microsoft.com/office/powerpoint/2010/main" val="123481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1"/>
        <p:cNvGrpSpPr/>
        <p:nvPr/>
      </p:nvGrpSpPr>
      <p:grpSpPr>
        <a:xfrm>
          <a:off x="0" y="0"/>
          <a:ext cx="0" cy="0"/>
          <a:chOff x="0" y="0"/>
          <a:chExt cx="0" cy="0"/>
        </a:xfrm>
      </p:grpSpPr>
      <p:sp>
        <p:nvSpPr>
          <p:cNvPr id="22" name="Shape 22"/>
          <p:cNvSpPr/>
          <p:nvPr/>
        </p:nvSpPr>
        <p:spPr>
          <a:xfrm>
            <a:off x="-50" y="3429200"/>
            <a:ext cx="9144000" cy="34288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sp>
        <p:nvSpPr>
          <p:cNvPr id="23" name="Shape 23"/>
          <p:cNvSpPr txBox="1">
            <a:spLocks noGrp="1"/>
          </p:cNvSpPr>
          <p:nvPr>
            <p:ph type="title"/>
          </p:nvPr>
        </p:nvSpPr>
        <p:spPr>
          <a:xfrm>
            <a:off x="311700" y="1086400"/>
            <a:ext cx="8571300" cy="1256000"/>
          </a:xfrm>
          <a:prstGeom prst="rect">
            <a:avLst/>
          </a:prstGeom>
        </p:spPr>
        <p:txBody>
          <a:bodyPr lIns="91425" tIns="91425" rIns="91425" bIns="91425" anchor="ctr" anchorCtr="0"/>
          <a:lstStyle>
            <a:lvl1pPr lvl="0" algn="ctr">
              <a:spcBef>
                <a:spcPts val="0"/>
              </a:spcBef>
              <a:defRPr b="0" i="0">
                <a:latin typeface="Helvetica Regular" pitchFamily="2" charset="0"/>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dirty="0"/>
          </a:p>
        </p:txBody>
      </p:sp>
      <p:sp>
        <p:nvSpPr>
          <p:cNvPr id="24" name="Shape 2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solidFill>
                  <a:schemeClr val="lt1"/>
                </a:solidFill>
              </a:rPr>
              <a:pPr/>
              <a:t>‹#›</a:t>
            </a:fld>
            <a:endParaRPr lang="en" dirty="0">
              <a:solidFill>
                <a:schemeClr val="lt1"/>
              </a:solidFill>
            </a:endParaRPr>
          </a:p>
        </p:txBody>
      </p:sp>
    </p:spTree>
    <p:extLst>
      <p:ext uri="{BB962C8B-B14F-4D97-AF65-F5344CB8AC3E}">
        <p14:creationId xmlns:p14="http://schemas.microsoft.com/office/powerpoint/2010/main" val="2534429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700" y="593367"/>
            <a:ext cx="8520600" cy="943200"/>
          </a:xfrm>
          <a:prstGeom prst="rect">
            <a:avLst/>
          </a:prstGeom>
        </p:spPr>
        <p:txBody>
          <a:bodyPr lIns="91425" tIns="91425" rIns="91425" bIns="91425" anchor="t" anchorCtr="0"/>
          <a:lstStyle>
            <a:lvl1pPr lvl="0">
              <a:spcBef>
                <a:spcPts val="0"/>
              </a:spcBef>
              <a:defRPr b="0" i="0">
                <a:latin typeface="Helvetica Regular" pitchFamily="2"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32" name="Shape 32"/>
          <p:cNvSpPr txBox="1">
            <a:spLocks noGrp="1"/>
          </p:cNvSpPr>
          <p:nvPr>
            <p:ph type="body" idx="1"/>
          </p:nvPr>
        </p:nvSpPr>
        <p:spPr>
          <a:xfrm>
            <a:off x="311700" y="1688233"/>
            <a:ext cx="3999900" cy="4403600"/>
          </a:xfrm>
          <a:prstGeom prst="rect">
            <a:avLst/>
          </a:prstGeom>
        </p:spPr>
        <p:txBody>
          <a:bodyPr lIns="91425" tIns="91425" rIns="91425" bIns="91425" anchor="t" anchorCtr="0"/>
          <a:lstStyle>
            <a:lvl1pPr lvl="0">
              <a:spcBef>
                <a:spcPts val="0"/>
              </a:spcBef>
              <a:buSzPct val="100000"/>
              <a:defRPr sz="1867" b="0" i="0">
                <a:latin typeface="Helvetica Regular" pitchFamily="2" charset="0"/>
                <a:ea typeface="Cooper Hewitt Light" charset="0"/>
                <a:cs typeface="Helvetica Regular" pitchFamily="2"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dirty="0"/>
          </a:p>
        </p:txBody>
      </p:sp>
      <p:sp>
        <p:nvSpPr>
          <p:cNvPr id="33" name="Shape 33"/>
          <p:cNvSpPr txBox="1">
            <a:spLocks noGrp="1"/>
          </p:cNvSpPr>
          <p:nvPr>
            <p:ph type="body" idx="2"/>
          </p:nvPr>
        </p:nvSpPr>
        <p:spPr>
          <a:xfrm>
            <a:off x="4832400" y="1688233"/>
            <a:ext cx="3999900" cy="4403600"/>
          </a:xfrm>
          <a:prstGeom prst="rect">
            <a:avLst/>
          </a:prstGeom>
        </p:spPr>
        <p:txBody>
          <a:bodyPr lIns="91425" tIns="91425" rIns="91425" bIns="91425" anchor="t" anchorCtr="0"/>
          <a:lstStyle>
            <a:lvl1pPr lvl="0">
              <a:spcBef>
                <a:spcPts val="0"/>
              </a:spcBef>
              <a:buSzPct val="100000"/>
              <a:defRPr sz="1867" b="0" i="0">
                <a:latin typeface="Helvetica Regular" pitchFamily="2" charset="0"/>
                <a:ea typeface="Cooper Hewitt Light" charset="0"/>
                <a:cs typeface="Helvetica Regular" pitchFamily="2"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dirty="0"/>
          </a:p>
        </p:txBody>
      </p:sp>
      <p:sp>
        <p:nvSpPr>
          <p:cNvPr id="34" name="Shape 3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pPr/>
              <a:t>‹#›</a:t>
            </a:fld>
            <a:endParaRPr lang="en"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311700" y="593367"/>
            <a:ext cx="8520600" cy="943200"/>
          </a:xfrm>
          <a:prstGeom prst="rect">
            <a:avLst/>
          </a:prstGeom>
        </p:spPr>
        <p:txBody>
          <a:bodyPr lIns="91425" tIns="91425" rIns="91425" bIns="91425" anchor="t" anchorCtr="0"/>
          <a:lstStyle>
            <a:lvl1pPr lvl="0">
              <a:spcBef>
                <a:spcPts val="0"/>
              </a:spcBef>
              <a:defRPr b="0" i="0">
                <a:latin typeface="Helvetica Regular" pitchFamily="2"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dirty="0"/>
          </a:p>
        </p:txBody>
      </p:sp>
      <p:sp>
        <p:nvSpPr>
          <p:cNvPr id="37" name="Shape 37"/>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pPr/>
              <a:t>‹#›</a:t>
            </a:fld>
            <a:endParaRPr lang="e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311700" y="740800"/>
            <a:ext cx="2808000" cy="1007600"/>
          </a:xfrm>
          <a:prstGeom prst="rect">
            <a:avLst/>
          </a:prstGeom>
        </p:spPr>
        <p:txBody>
          <a:bodyPr lIns="91425" tIns="91425" rIns="91425" bIns="91425" anchor="b" anchorCtr="0"/>
          <a:lstStyle>
            <a:lvl1pPr lvl="0">
              <a:spcBef>
                <a:spcPts val="0"/>
              </a:spcBef>
              <a:buSzPct val="100000"/>
              <a:defRPr sz="3200" b="0" i="0">
                <a:latin typeface="Helvetica Regular" pitchFamily="2" charset="0"/>
              </a:defRPr>
            </a:lvl1pPr>
            <a:lvl2pPr lvl="1">
              <a:spcBef>
                <a:spcPts val="0"/>
              </a:spcBef>
              <a:buSzPct val="100000"/>
              <a:defRPr sz="3200"/>
            </a:lvl2pPr>
            <a:lvl3pPr lvl="2">
              <a:spcBef>
                <a:spcPts val="0"/>
              </a:spcBef>
              <a:buSzPct val="100000"/>
              <a:defRPr sz="3200"/>
            </a:lvl3pPr>
            <a:lvl4pPr lvl="3">
              <a:spcBef>
                <a:spcPts val="0"/>
              </a:spcBef>
              <a:buSzPct val="100000"/>
              <a:defRPr sz="3200"/>
            </a:lvl4pPr>
            <a:lvl5pPr lvl="4">
              <a:spcBef>
                <a:spcPts val="0"/>
              </a:spcBef>
              <a:buSzPct val="100000"/>
              <a:defRPr sz="3200"/>
            </a:lvl5pPr>
            <a:lvl6pPr lvl="5">
              <a:spcBef>
                <a:spcPts val="0"/>
              </a:spcBef>
              <a:buSzPct val="100000"/>
              <a:defRPr sz="3200"/>
            </a:lvl6pPr>
            <a:lvl7pPr lvl="6">
              <a:spcBef>
                <a:spcPts val="0"/>
              </a:spcBef>
              <a:buSzPct val="100000"/>
              <a:defRPr sz="3200"/>
            </a:lvl7pPr>
            <a:lvl8pPr lvl="7">
              <a:spcBef>
                <a:spcPts val="0"/>
              </a:spcBef>
              <a:buSzPct val="100000"/>
              <a:defRPr sz="3200"/>
            </a:lvl8pPr>
            <a:lvl9pPr lvl="8">
              <a:spcBef>
                <a:spcPts val="0"/>
              </a:spcBef>
              <a:buSzPct val="100000"/>
              <a:defRPr sz="3200"/>
            </a:lvl9pPr>
          </a:lstStyle>
          <a:p>
            <a:endParaRPr dirty="0"/>
          </a:p>
        </p:txBody>
      </p:sp>
      <p:sp>
        <p:nvSpPr>
          <p:cNvPr id="40" name="Shape 40"/>
          <p:cNvSpPr txBox="1">
            <a:spLocks noGrp="1"/>
          </p:cNvSpPr>
          <p:nvPr>
            <p:ph type="body" idx="1"/>
          </p:nvPr>
        </p:nvSpPr>
        <p:spPr>
          <a:xfrm>
            <a:off x="311700" y="1852800"/>
            <a:ext cx="2808000" cy="4239200"/>
          </a:xfrm>
          <a:prstGeom prst="rect">
            <a:avLst/>
          </a:prstGeom>
        </p:spPr>
        <p:txBody>
          <a:bodyPr lIns="91425" tIns="91425" rIns="91425" bIns="91425" anchor="t" anchorCtr="0"/>
          <a:lstStyle>
            <a:lvl1pPr lvl="0">
              <a:spcBef>
                <a:spcPts val="0"/>
              </a:spcBef>
              <a:buSzPct val="100000"/>
              <a:defRPr sz="1600" b="0" i="0">
                <a:latin typeface="Helvetica Regular" pitchFamily="2" charset="0"/>
                <a:ea typeface="Cooper Hewitt Light" charset="0"/>
                <a:cs typeface="Helvetica Regular" pitchFamily="2"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endParaRPr dirty="0"/>
          </a:p>
        </p:txBody>
      </p:sp>
      <p:sp>
        <p:nvSpPr>
          <p:cNvPr id="41" name="Shape 4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pPr/>
              <a:t>‹#›</a:t>
            </a:fld>
            <a:endParaRPr lang="e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Main point">
    <p:bg>
      <p:bgPr>
        <a:solidFill>
          <a:schemeClr val="accent6"/>
        </a:solidFill>
        <a:effectLst/>
      </p:bgPr>
    </p:bg>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701800"/>
            <a:ext cx="5613600" cy="5454400"/>
          </a:xfrm>
          <a:prstGeom prst="rect">
            <a:avLst/>
          </a:prstGeom>
        </p:spPr>
        <p:txBody>
          <a:bodyPr lIns="91425" tIns="91425" rIns="91425" bIns="91425" anchor="ctr" anchorCtr="0"/>
          <a:lstStyle>
            <a:lvl1pPr lvl="0">
              <a:spcBef>
                <a:spcPts val="0"/>
              </a:spcBef>
              <a:buClr>
                <a:schemeClr val="dk2"/>
              </a:buClr>
              <a:buSzPct val="100000"/>
              <a:defRPr sz="7200" b="0" i="0">
                <a:solidFill>
                  <a:schemeClr val="dk2"/>
                </a:solidFill>
                <a:latin typeface="Helvetica Regular" pitchFamily="2" charset="0"/>
              </a:defRPr>
            </a:lvl1pPr>
            <a:lvl2pPr lvl="1">
              <a:spcBef>
                <a:spcPts val="0"/>
              </a:spcBef>
              <a:buClr>
                <a:schemeClr val="dk2"/>
              </a:buClr>
              <a:buSzPct val="100000"/>
              <a:defRPr sz="7200" b="0">
                <a:solidFill>
                  <a:schemeClr val="dk2"/>
                </a:solidFill>
              </a:defRPr>
            </a:lvl2pPr>
            <a:lvl3pPr lvl="2">
              <a:spcBef>
                <a:spcPts val="0"/>
              </a:spcBef>
              <a:buClr>
                <a:schemeClr val="dk2"/>
              </a:buClr>
              <a:buSzPct val="100000"/>
              <a:defRPr sz="7200" b="0">
                <a:solidFill>
                  <a:schemeClr val="dk2"/>
                </a:solidFill>
              </a:defRPr>
            </a:lvl3pPr>
            <a:lvl4pPr lvl="3">
              <a:spcBef>
                <a:spcPts val="0"/>
              </a:spcBef>
              <a:buClr>
                <a:schemeClr val="dk2"/>
              </a:buClr>
              <a:buSzPct val="100000"/>
              <a:defRPr sz="7200" b="0">
                <a:solidFill>
                  <a:schemeClr val="dk2"/>
                </a:solidFill>
              </a:defRPr>
            </a:lvl4pPr>
            <a:lvl5pPr lvl="4">
              <a:spcBef>
                <a:spcPts val="0"/>
              </a:spcBef>
              <a:buClr>
                <a:schemeClr val="dk2"/>
              </a:buClr>
              <a:buSzPct val="100000"/>
              <a:defRPr sz="7200" b="0">
                <a:solidFill>
                  <a:schemeClr val="dk2"/>
                </a:solidFill>
              </a:defRPr>
            </a:lvl5pPr>
            <a:lvl6pPr lvl="5">
              <a:spcBef>
                <a:spcPts val="0"/>
              </a:spcBef>
              <a:buClr>
                <a:schemeClr val="dk2"/>
              </a:buClr>
              <a:buSzPct val="100000"/>
              <a:defRPr sz="7200" b="0">
                <a:solidFill>
                  <a:schemeClr val="dk2"/>
                </a:solidFill>
              </a:defRPr>
            </a:lvl6pPr>
            <a:lvl7pPr lvl="6">
              <a:spcBef>
                <a:spcPts val="0"/>
              </a:spcBef>
              <a:buClr>
                <a:schemeClr val="dk2"/>
              </a:buClr>
              <a:buSzPct val="100000"/>
              <a:defRPr sz="7200" b="0">
                <a:solidFill>
                  <a:schemeClr val="dk2"/>
                </a:solidFill>
              </a:defRPr>
            </a:lvl7pPr>
            <a:lvl8pPr lvl="7">
              <a:spcBef>
                <a:spcPts val="0"/>
              </a:spcBef>
              <a:buClr>
                <a:schemeClr val="dk2"/>
              </a:buClr>
              <a:buSzPct val="100000"/>
              <a:defRPr sz="7200" b="0">
                <a:solidFill>
                  <a:schemeClr val="dk2"/>
                </a:solidFill>
              </a:defRPr>
            </a:lvl8pPr>
            <a:lvl9pPr lvl="8">
              <a:spcBef>
                <a:spcPts val="0"/>
              </a:spcBef>
              <a:buClr>
                <a:schemeClr val="dk2"/>
              </a:buClr>
              <a:buSzPct val="100000"/>
              <a:defRPr sz="7200" b="0">
                <a:solidFill>
                  <a:schemeClr val="dk2"/>
                </a:solidFill>
              </a:defRPr>
            </a:lvl9pPr>
          </a:lstStyle>
          <a:p>
            <a:endParaRPr dirty="0"/>
          </a:p>
        </p:txBody>
      </p:sp>
      <p:sp>
        <p:nvSpPr>
          <p:cNvPr id="44" name="Shape 4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pPr/>
              <a:t>‹#›</a:t>
            </a:fld>
            <a:endParaRPr lang="en"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5"/>
        <p:cNvGrpSpPr/>
        <p:nvPr/>
      </p:nvGrpSpPr>
      <p:grpSpPr>
        <a:xfrm>
          <a:off x="0" y="0"/>
          <a:ext cx="0" cy="0"/>
          <a:chOff x="0" y="0"/>
          <a:chExt cx="0" cy="0"/>
        </a:xfrm>
      </p:grpSpPr>
      <p:sp>
        <p:nvSpPr>
          <p:cNvPr id="46" name="Shape 46"/>
          <p:cNvSpPr/>
          <p:nvPr/>
        </p:nvSpPr>
        <p:spPr>
          <a:xfrm>
            <a:off x="4572000" y="0"/>
            <a:ext cx="4572000" cy="6858000"/>
          </a:xfrm>
          <a:prstGeom prst="rect">
            <a:avLst/>
          </a:prstGeom>
          <a:solidFill>
            <a:schemeClr val="accent3"/>
          </a:solidFill>
          <a:ln>
            <a:noFill/>
          </a:ln>
        </p:spPr>
        <p:txBody>
          <a:bodyPr lIns="121900" tIns="121900" rIns="121900" bIns="121900" anchor="ctr" anchorCtr="0">
            <a:noAutofit/>
          </a:bodyPr>
          <a:lstStyle/>
          <a:p>
            <a:pPr lvl="0">
              <a:spcBef>
                <a:spcPts val="0"/>
              </a:spcBef>
              <a:buNone/>
            </a:pPr>
            <a:endParaRPr sz="1867"/>
          </a:p>
        </p:txBody>
      </p:sp>
      <p:cxnSp>
        <p:nvCxnSpPr>
          <p:cNvPr id="47" name="Shape 47"/>
          <p:cNvCxnSpPr/>
          <p:nvPr/>
        </p:nvCxnSpPr>
        <p:spPr>
          <a:xfrm>
            <a:off x="5029675" y="5994000"/>
            <a:ext cx="468300" cy="0"/>
          </a:xfrm>
          <a:prstGeom prst="straightConnector1">
            <a:avLst/>
          </a:prstGeom>
          <a:noFill/>
          <a:ln w="19050" cap="flat" cmpd="sng">
            <a:solidFill>
              <a:schemeClr val="lt1"/>
            </a:solidFill>
            <a:prstDash val="solid"/>
            <a:round/>
            <a:headEnd type="none" w="med" len="med"/>
            <a:tailEnd type="none" w="med" len="med"/>
          </a:ln>
        </p:spPr>
      </p:cxnSp>
      <p:sp>
        <p:nvSpPr>
          <p:cNvPr id="48" name="Shape 48"/>
          <p:cNvSpPr txBox="1">
            <a:spLocks noGrp="1"/>
          </p:cNvSpPr>
          <p:nvPr>
            <p:ph type="title"/>
          </p:nvPr>
        </p:nvSpPr>
        <p:spPr>
          <a:xfrm>
            <a:off x="265500" y="1386233"/>
            <a:ext cx="4045200" cy="2234400"/>
          </a:xfrm>
          <a:prstGeom prst="rect">
            <a:avLst/>
          </a:prstGeom>
        </p:spPr>
        <p:txBody>
          <a:bodyPr lIns="91425" tIns="91425" rIns="91425" bIns="91425" anchor="b" anchorCtr="0"/>
          <a:lstStyle>
            <a:lvl1pPr lvl="0" algn="ctr">
              <a:spcBef>
                <a:spcPts val="0"/>
              </a:spcBef>
              <a:buSzPct val="100000"/>
              <a:defRPr sz="5600" b="0" i="0">
                <a:latin typeface="Helvetica Regular" pitchFamily="2" charset="0"/>
              </a:defRPr>
            </a:lvl1pPr>
            <a:lvl2pPr lvl="1" algn="ctr">
              <a:spcBef>
                <a:spcPts val="0"/>
              </a:spcBef>
              <a:buSzPct val="100000"/>
              <a:defRPr sz="5600"/>
            </a:lvl2pPr>
            <a:lvl3pPr lvl="2" algn="ctr">
              <a:spcBef>
                <a:spcPts val="0"/>
              </a:spcBef>
              <a:buSzPct val="100000"/>
              <a:defRPr sz="5600"/>
            </a:lvl3pPr>
            <a:lvl4pPr lvl="3" algn="ctr">
              <a:spcBef>
                <a:spcPts val="0"/>
              </a:spcBef>
              <a:buSzPct val="100000"/>
              <a:defRPr sz="5600"/>
            </a:lvl4pPr>
            <a:lvl5pPr lvl="4" algn="ctr">
              <a:spcBef>
                <a:spcPts val="0"/>
              </a:spcBef>
              <a:buSzPct val="100000"/>
              <a:defRPr sz="5600"/>
            </a:lvl5pPr>
            <a:lvl6pPr lvl="5" algn="ctr">
              <a:spcBef>
                <a:spcPts val="0"/>
              </a:spcBef>
              <a:buSzPct val="100000"/>
              <a:defRPr sz="5600"/>
            </a:lvl6pPr>
            <a:lvl7pPr lvl="6" algn="ctr">
              <a:spcBef>
                <a:spcPts val="0"/>
              </a:spcBef>
              <a:buSzPct val="100000"/>
              <a:defRPr sz="5600"/>
            </a:lvl7pPr>
            <a:lvl8pPr lvl="7" algn="ctr">
              <a:spcBef>
                <a:spcPts val="0"/>
              </a:spcBef>
              <a:buSzPct val="100000"/>
              <a:defRPr sz="5600"/>
            </a:lvl8pPr>
            <a:lvl9pPr lvl="8" algn="ctr">
              <a:spcBef>
                <a:spcPts val="0"/>
              </a:spcBef>
              <a:buSzPct val="100000"/>
              <a:defRPr sz="5600"/>
            </a:lvl9pPr>
          </a:lstStyle>
          <a:p>
            <a:endParaRPr dirty="0"/>
          </a:p>
        </p:txBody>
      </p:sp>
      <p:sp>
        <p:nvSpPr>
          <p:cNvPr id="49" name="Shape 49"/>
          <p:cNvSpPr txBox="1">
            <a:spLocks noGrp="1"/>
          </p:cNvSpPr>
          <p:nvPr>
            <p:ph type="subTitle" idx="1"/>
          </p:nvPr>
        </p:nvSpPr>
        <p:spPr>
          <a:xfrm>
            <a:off x="265500" y="3635833"/>
            <a:ext cx="4045200" cy="16468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b="0" i="0">
                <a:latin typeface="Helvetica Regular" pitchFamily="2" charset="0"/>
                <a:ea typeface="Cooper Hewitt Light" charset="0"/>
                <a:cs typeface="Helvetica Regular" pitchFamily="2" charset="0"/>
              </a:defRPr>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dirty="0"/>
          </a:p>
        </p:txBody>
      </p:sp>
      <p:sp>
        <p:nvSpPr>
          <p:cNvPr id="50" name="Shape 50"/>
          <p:cNvSpPr txBox="1">
            <a:spLocks noGrp="1"/>
          </p:cNvSpPr>
          <p:nvPr>
            <p:ph type="body" idx="2"/>
          </p:nvPr>
        </p:nvSpPr>
        <p:spPr>
          <a:xfrm>
            <a:off x="4939500" y="965600"/>
            <a:ext cx="3837000" cy="4926800"/>
          </a:xfrm>
          <a:prstGeom prst="rect">
            <a:avLst/>
          </a:prstGeom>
        </p:spPr>
        <p:txBody>
          <a:bodyPr lIns="91425" tIns="91425" rIns="91425" bIns="91425" anchor="ctr" anchorCtr="0"/>
          <a:lstStyle>
            <a:lvl1pPr lvl="0">
              <a:spcBef>
                <a:spcPts val="0"/>
              </a:spcBef>
              <a:buClr>
                <a:schemeClr val="lt1"/>
              </a:buClr>
              <a:defRPr b="0" i="0">
                <a:solidFill>
                  <a:schemeClr val="lt1"/>
                </a:solidFill>
                <a:latin typeface="Helvetica Regular" pitchFamily="2" charset="0"/>
                <a:ea typeface="Cooper Hewitt Light" charset="0"/>
                <a:cs typeface="Helvetica Regular" pitchFamily="2" charset="0"/>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dirty="0"/>
          </a:p>
        </p:txBody>
      </p:sp>
      <p:sp>
        <p:nvSpPr>
          <p:cNvPr id="51" name="Shape 5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solidFill>
                  <a:schemeClr val="lt1"/>
                </a:solidFill>
              </a:rPr>
              <a:pPr/>
              <a:t>‹#›</a:t>
            </a:fld>
            <a:endParaRPr lang="en" dirty="0">
              <a:solidFill>
                <a:schemeClr val="lt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Capti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311700" y="5640967"/>
            <a:ext cx="5998800" cy="798400"/>
          </a:xfrm>
          <a:prstGeom prst="rect">
            <a:avLst/>
          </a:prstGeom>
        </p:spPr>
        <p:txBody>
          <a:bodyPr lIns="91425" tIns="91425" rIns="91425" bIns="91425" anchor="ctr" anchorCtr="0"/>
          <a:lstStyle>
            <a:lvl1pPr lvl="0">
              <a:lnSpc>
                <a:spcPct val="100000"/>
              </a:lnSpc>
              <a:spcBef>
                <a:spcPts val="0"/>
              </a:spcBef>
              <a:spcAft>
                <a:spcPts val="0"/>
              </a:spcAft>
              <a:buSzPct val="100000"/>
              <a:buFont typeface="PT Sans Narrow"/>
              <a:buNone/>
              <a:defRPr sz="3200" b="0" i="0">
                <a:latin typeface="Helvetica Regular" pitchFamily="2" charset="0"/>
                <a:ea typeface="Helvetica Regular" pitchFamily="2" charset="0"/>
                <a:cs typeface="Helvetica Regular" pitchFamily="2" charset="0"/>
                <a:sym typeface="PT Sans Narrow"/>
              </a:defRPr>
            </a:lvl1pPr>
          </a:lstStyle>
          <a:p>
            <a:endParaRPr dirty="0"/>
          </a:p>
        </p:txBody>
      </p:sp>
      <p:sp>
        <p:nvSpPr>
          <p:cNvPr id="54" name="Shape 54"/>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pPr/>
              <a:t>‹#›</a:t>
            </a:fld>
            <a:endParaRPr lang="en"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ig number">
    <p:spTree>
      <p:nvGrpSpPr>
        <p:cNvPr id="1" name="Shape 55"/>
        <p:cNvGrpSpPr/>
        <p:nvPr/>
      </p:nvGrpSpPr>
      <p:grpSpPr>
        <a:xfrm>
          <a:off x="0" y="0"/>
          <a:ext cx="0" cy="0"/>
          <a:chOff x="0" y="0"/>
          <a:chExt cx="0" cy="0"/>
        </a:xfrm>
      </p:grpSpPr>
      <p:sp>
        <p:nvSpPr>
          <p:cNvPr id="56" name="Shape 56"/>
          <p:cNvSpPr/>
          <p:nvPr/>
        </p:nvSpPr>
        <p:spPr>
          <a:xfrm>
            <a:off x="-75" y="6727600"/>
            <a:ext cx="9144000" cy="130400"/>
          </a:xfrm>
          <a:prstGeom prst="rect">
            <a:avLst/>
          </a:prstGeom>
          <a:solidFill>
            <a:schemeClr val="lt2"/>
          </a:solidFill>
          <a:ln>
            <a:noFill/>
          </a:ln>
        </p:spPr>
        <p:txBody>
          <a:bodyPr lIns="121900" tIns="121900" rIns="121900" bIns="121900" anchor="ctr" anchorCtr="0">
            <a:noAutofit/>
          </a:bodyPr>
          <a:lstStyle/>
          <a:p>
            <a:pPr lvl="0">
              <a:spcBef>
                <a:spcPts val="0"/>
              </a:spcBef>
              <a:buNone/>
            </a:pPr>
            <a:endParaRPr sz="1867"/>
          </a:p>
        </p:txBody>
      </p:sp>
      <p:sp>
        <p:nvSpPr>
          <p:cNvPr id="57" name="Shape 57"/>
          <p:cNvSpPr txBox="1">
            <a:spLocks noGrp="1"/>
          </p:cNvSpPr>
          <p:nvPr>
            <p:ph type="title"/>
          </p:nvPr>
        </p:nvSpPr>
        <p:spPr>
          <a:xfrm>
            <a:off x="311700" y="1739800"/>
            <a:ext cx="8520600" cy="2051200"/>
          </a:xfrm>
          <a:prstGeom prst="rect">
            <a:avLst/>
          </a:prstGeom>
        </p:spPr>
        <p:txBody>
          <a:bodyPr lIns="91425" tIns="91425" rIns="91425" bIns="91425" anchor="ctr" anchorCtr="0"/>
          <a:lstStyle>
            <a:lvl1pPr lvl="0" algn="ctr">
              <a:spcBef>
                <a:spcPts val="0"/>
              </a:spcBef>
              <a:buClr>
                <a:schemeClr val="accent3"/>
              </a:buClr>
              <a:buSzPct val="100000"/>
              <a:defRPr sz="17333" b="0" i="0">
                <a:solidFill>
                  <a:schemeClr val="accent3"/>
                </a:solidFill>
                <a:latin typeface="Helvetica Regular" pitchFamily="2" charset="0"/>
              </a:defRPr>
            </a:lvl1pPr>
            <a:lvl2pPr lvl="1" algn="ctr">
              <a:spcBef>
                <a:spcPts val="0"/>
              </a:spcBef>
              <a:buClr>
                <a:schemeClr val="accent3"/>
              </a:buClr>
              <a:buSzPct val="100000"/>
              <a:defRPr sz="17333">
                <a:solidFill>
                  <a:schemeClr val="accent3"/>
                </a:solidFill>
              </a:defRPr>
            </a:lvl2pPr>
            <a:lvl3pPr lvl="2" algn="ctr">
              <a:spcBef>
                <a:spcPts val="0"/>
              </a:spcBef>
              <a:buClr>
                <a:schemeClr val="accent3"/>
              </a:buClr>
              <a:buSzPct val="100000"/>
              <a:defRPr sz="17333">
                <a:solidFill>
                  <a:schemeClr val="accent3"/>
                </a:solidFill>
              </a:defRPr>
            </a:lvl3pPr>
            <a:lvl4pPr lvl="3" algn="ctr">
              <a:spcBef>
                <a:spcPts val="0"/>
              </a:spcBef>
              <a:buClr>
                <a:schemeClr val="accent3"/>
              </a:buClr>
              <a:buSzPct val="100000"/>
              <a:defRPr sz="17333">
                <a:solidFill>
                  <a:schemeClr val="accent3"/>
                </a:solidFill>
              </a:defRPr>
            </a:lvl4pPr>
            <a:lvl5pPr lvl="4" algn="ctr">
              <a:spcBef>
                <a:spcPts val="0"/>
              </a:spcBef>
              <a:buClr>
                <a:schemeClr val="accent3"/>
              </a:buClr>
              <a:buSzPct val="100000"/>
              <a:defRPr sz="17333">
                <a:solidFill>
                  <a:schemeClr val="accent3"/>
                </a:solidFill>
              </a:defRPr>
            </a:lvl5pPr>
            <a:lvl6pPr lvl="5" algn="ctr">
              <a:spcBef>
                <a:spcPts val="0"/>
              </a:spcBef>
              <a:buClr>
                <a:schemeClr val="accent3"/>
              </a:buClr>
              <a:buSzPct val="100000"/>
              <a:defRPr sz="17333">
                <a:solidFill>
                  <a:schemeClr val="accent3"/>
                </a:solidFill>
              </a:defRPr>
            </a:lvl6pPr>
            <a:lvl7pPr lvl="6" algn="ctr">
              <a:spcBef>
                <a:spcPts val="0"/>
              </a:spcBef>
              <a:buClr>
                <a:schemeClr val="accent3"/>
              </a:buClr>
              <a:buSzPct val="100000"/>
              <a:defRPr sz="17333">
                <a:solidFill>
                  <a:schemeClr val="accent3"/>
                </a:solidFill>
              </a:defRPr>
            </a:lvl7pPr>
            <a:lvl8pPr lvl="7" algn="ctr">
              <a:spcBef>
                <a:spcPts val="0"/>
              </a:spcBef>
              <a:buClr>
                <a:schemeClr val="accent3"/>
              </a:buClr>
              <a:buSzPct val="100000"/>
              <a:defRPr sz="17333">
                <a:solidFill>
                  <a:schemeClr val="accent3"/>
                </a:solidFill>
              </a:defRPr>
            </a:lvl8pPr>
            <a:lvl9pPr lvl="8" algn="ctr">
              <a:spcBef>
                <a:spcPts val="0"/>
              </a:spcBef>
              <a:buClr>
                <a:schemeClr val="accent3"/>
              </a:buClr>
              <a:buSzPct val="100000"/>
              <a:defRPr sz="17333">
                <a:solidFill>
                  <a:schemeClr val="accent3"/>
                </a:solidFill>
              </a:defRPr>
            </a:lvl9pPr>
          </a:lstStyle>
          <a:p>
            <a:endParaRPr dirty="0"/>
          </a:p>
        </p:txBody>
      </p:sp>
      <p:sp>
        <p:nvSpPr>
          <p:cNvPr id="58" name="Shape 58"/>
          <p:cNvSpPr txBox="1">
            <a:spLocks noGrp="1"/>
          </p:cNvSpPr>
          <p:nvPr>
            <p:ph type="body" idx="1"/>
          </p:nvPr>
        </p:nvSpPr>
        <p:spPr>
          <a:xfrm>
            <a:off x="311700" y="3994200"/>
            <a:ext cx="8520600" cy="1428800"/>
          </a:xfrm>
          <a:prstGeom prst="rect">
            <a:avLst/>
          </a:prstGeom>
        </p:spPr>
        <p:txBody>
          <a:bodyPr lIns="91425" tIns="91425" rIns="91425" bIns="91425" anchor="t" anchorCtr="0"/>
          <a:lstStyle>
            <a:lvl1pPr lvl="0" algn="ctr">
              <a:spcBef>
                <a:spcPts val="0"/>
              </a:spcBef>
              <a:defRPr b="0" i="0">
                <a:latin typeface="Helvetica Regular" pitchFamily="2" charset="0"/>
                <a:ea typeface="Cooper Hewitt Light" charset="0"/>
                <a:cs typeface="Helvetica Regular" pitchFamily="2" charset="0"/>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dirty="0"/>
          </a:p>
        </p:txBody>
      </p:sp>
      <p:sp>
        <p:nvSpPr>
          <p:cNvPr id="59" name="Shape 59"/>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pPr/>
              <a:t>‹#›</a:t>
            </a:fld>
            <a:endParaRPr lang="e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0"/>
        <p:cNvGrpSpPr/>
        <p:nvPr/>
      </p:nvGrpSpPr>
      <p:grpSpPr>
        <a:xfrm>
          <a:off x="0" y="0"/>
          <a:ext cx="0" cy="0"/>
          <a:chOff x="0" y="0"/>
          <a:chExt cx="0" cy="0"/>
        </a:xfrm>
      </p:grpSpPr>
      <p:sp>
        <p:nvSpPr>
          <p:cNvPr id="61" name="Shape 61"/>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lvl1pPr>
              <a:defRPr b="0" i="0"/>
            </a:lvl1pPr>
          </a:lstStyle>
          <a:p>
            <a:fld id="{00000000-1234-1234-1234-123412341234}" type="slidenum">
              <a:rPr lang="en" smtClean="0"/>
              <a:pPr/>
              <a:t>‹#›</a:t>
            </a:fld>
            <a:endParaRPr lang="e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593367"/>
            <a:ext cx="8520600" cy="943200"/>
          </a:xfrm>
          <a:prstGeom prst="rect">
            <a:avLst/>
          </a:prstGeom>
          <a:noFill/>
          <a:ln>
            <a:noFill/>
          </a:ln>
        </p:spPr>
        <p:txBody>
          <a:bodyPr lIns="91425" tIns="91425" rIns="91425" bIns="91425" anchor="t" anchorCtr="0"/>
          <a:lstStyle>
            <a:lvl1pPr lv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1pPr>
            <a:lvl2pPr lvl="1">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2pPr>
            <a:lvl3pPr lvl="2">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3pPr>
            <a:lvl4pPr lvl="3">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4pPr>
            <a:lvl5pPr lvl="4">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5pPr>
            <a:lvl6pPr lvl="5">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6pPr>
            <a:lvl7pPr lvl="6">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7pPr>
            <a:lvl8pPr lvl="7">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8pPr>
            <a:lvl9pPr lvl="8">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9pPr>
          </a:lstStyle>
          <a:p>
            <a:endParaRPr dirty="0"/>
          </a:p>
        </p:txBody>
      </p:sp>
      <p:sp>
        <p:nvSpPr>
          <p:cNvPr id="7" name="Shape 7"/>
          <p:cNvSpPr txBox="1">
            <a:spLocks noGrp="1"/>
          </p:cNvSpPr>
          <p:nvPr>
            <p:ph type="body" idx="1"/>
          </p:nvPr>
        </p:nvSpPr>
        <p:spPr>
          <a:xfrm>
            <a:off x="311700" y="1688433"/>
            <a:ext cx="8520600" cy="44036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Open Sans"/>
              <a:defRPr sz="1800">
                <a:solidFill>
                  <a:schemeClr val="dk2"/>
                </a:solidFill>
                <a:latin typeface="Open Sans"/>
                <a:ea typeface="Open Sans"/>
                <a:cs typeface="Open Sans"/>
                <a:sym typeface="Open Sans"/>
              </a:defRPr>
            </a:lvl1pPr>
            <a:lvl2pPr lvl="1">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2pPr>
            <a:lvl3pPr lvl="2">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3pPr>
            <a:lvl4pPr lvl="3">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4pPr>
            <a:lvl5pPr lvl="4">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5pPr>
            <a:lvl6pPr lvl="5">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6pPr>
            <a:lvl7pPr lvl="6">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7pPr>
            <a:lvl8pPr lvl="7">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8pPr>
            <a:lvl9pPr lvl="8">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9pPr>
          </a:lstStyle>
          <a:p>
            <a:endParaRPr dirty="0"/>
          </a:p>
        </p:txBody>
      </p:sp>
      <p:sp>
        <p:nvSpPr>
          <p:cNvPr id="8" name="Shape 8"/>
          <p:cNvSpPr txBox="1">
            <a:spLocks noGrp="1"/>
          </p:cNvSpPr>
          <p:nvPr>
            <p:ph type="sldNum" idx="12"/>
          </p:nvPr>
        </p:nvSpPr>
        <p:spPr>
          <a:xfrm>
            <a:off x="8472457" y="6217621"/>
            <a:ext cx="548700" cy="524800"/>
          </a:xfrm>
          <a:prstGeom prst="rect">
            <a:avLst/>
          </a:prstGeom>
          <a:noFill/>
          <a:ln>
            <a:noFill/>
          </a:ln>
        </p:spPr>
        <p:txBody>
          <a:bodyPr lIns="91425" tIns="91425" rIns="91425" bIns="91425" anchor="ctr" anchorCtr="0">
            <a:noAutofit/>
          </a:bodyPr>
          <a:lstStyle>
            <a:lvl1pPr>
              <a:defRPr b="0" i="0">
                <a:latin typeface="Helvetica Regular" pitchFamily="2" charset="0"/>
                <a:ea typeface="Cooper Hewitt Light" charset="0"/>
                <a:cs typeface="Helvetica Regular" pitchFamily="2" charset="0"/>
              </a:defRPr>
            </a:lvl1pPr>
          </a:lstStyle>
          <a:p>
            <a:pPr algn="r"/>
            <a:fld id="{00000000-1234-1234-1234-123412341234}" type="slidenum">
              <a:rPr lang="en" sz="1333" smtClean="0">
                <a:solidFill>
                  <a:schemeClr val="dk2"/>
                </a:solidFill>
                <a:sym typeface="Open Sans"/>
              </a:rPr>
              <a:pPr algn="r"/>
              <a:t>‹#›</a:t>
            </a:fld>
            <a:endParaRPr lang="en" sz="1333" dirty="0">
              <a:solidFill>
                <a:schemeClr val="dk2"/>
              </a:solidFill>
              <a:sym typeface="Open Sans"/>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72" r:id="rId10"/>
    <p:sldLayoutId id="214748367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Helvetica Regular" pitchFamily="2" charset="0"/>
          <a:ea typeface="Helvetica Regular" pitchFamily="2" charset="0"/>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Cooper Hewitt Light" charset="0"/>
          <a:ea typeface="Cooper Hewitt Light" charset="0"/>
          <a:cs typeface="Cooper Hewitt Light" charset="0"/>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2.xml"/><Relationship Id="rId1" Type="http://schemas.openxmlformats.org/officeDocument/2006/relationships/slideLayout" Target="../slideLayouts/slideLayout1.xml"/><Relationship Id="rId6" Type="http://schemas.openxmlformats.org/officeDocument/2006/relationships/image" Target="../media/image10.tiff"/><Relationship Id="rId5" Type="http://schemas.openxmlformats.org/officeDocument/2006/relationships/image" Target="../media/image9.tiff"/><Relationship Id="rId4" Type="http://schemas.openxmlformats.org/officeDocument/2006/relationships/image" Target="../media/image8.tif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A9DFF-74CB-E845-BC6B-67E40A7F525C}"/>
              </a:ext>
            </a:extLst>
          </p:cNvPr>
          <p:cNvSpPr>
            <a:spLocks noGrp="1"/>
          </p:cNvSpPr>
          <p:nvPr>
            <p:ph type="title"/>
          </p:nvPr>
        </p:nvSpPr>
        <p:spPr>
          <a:xfrm>
            <a:off x="394828" y="2206036"/>
            <a:ext cx="8520600" cy="943200"/>
          </a:xfrm>
        </p:spPr>
        <p:txBody>
          <a:bodyPr/>
          <a:lstStyle/>
          <a:p>
            <a:r>
              <a:rPr lang="en-US" sz="7200" dirty="0"/>
              <a:t>Ally Skills Workshop</a:t>
            </a:r>
          </a:p>
        </p:txBody>
      </p:sp>
      <p:cxnSp>
        <p:nvCxnSpPr>
          <p:cNvPr id="6" name="Straight Connector 5">
            <a:extLst>
              <a:ext uri="{FF2B5EF4-FFF2-40B4-BE49-F238E27FC236}">
                <a16:creationId xmlns:a16="http://schemas.microsoft.com/office/drawing/2014/main" id="{CB5CC25F-CD90-0B42-ACAD-F57B408C0133}"/>
              </a:ext>
            </a:extLst>
          </p:cNvPr>
          <p:cNvCxnSpPr>
            <a:cxnSpLocks/>
          </p:cNvCxnSpPr>
          <p:nvPr/>
        </p:nvCxnSpPr>
        <p:spPr>
          <a:xfrm>
            <a:off x="2061556" y="3541222"/>
            <a:ext cx="5419899"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1C9BDD96-C7F2-9144-B360-BC3D035404AC}"/>
              </a:ext>
            </a:extLst>
          </p:cNvPr>
          <p:cNvSpPr/>
          <p:nvPr/>
        </p:nvSpPr>
        <p:spPr>
          <a:xfrm>
            <a:off x="418534" y="3768878"/>
            <a:ext cx="8725466" cy="646331"/>
          </a:xfrm>
          <a:prstGeom prst="rect">
            <a:avLst/>
          </a:prstGeom>
        </p:spPr>
        <p:txBody>
          <a:bodyPr wrap="none">
            <a:spAutoFit/>
          </a:bodyPr>
          <a:lstStyle/>
          <a:p>
            <a:r>
              <a:rPr lang="en-US" sz="3600" dirty="0">
                <a:solidFill>
                  <a:schemeClr val="accent3"/>
                </a:solidFill>
              </a:rPr>
              <a:t>Using Your Societal Advantages for Good</a:t>
            </a:r>
          </a:p>
        </p:txBody>
      </p:sp>
      <p:sp>
        <p:nvSpPr>
          <p:cNvPr id="9" name="Rectangle 8">
            <a:extLst>
              <a:ext uri="{FF2B5EF4-FFF2-40B4-BE49-F238E27FC236}">
                <a16:creationId xmlns:a16="http://schemas.microsoft.com/office/drawing/2014/main" id="{EF89D036-D653-214C-83F5-9A7EFB0B64D2}"/>
              </a:ext>
            </a:extLst>
          </p:cNvPr>
          <p:cNvSpPr/>
          <p:nvPr/>
        </p:nvSpPr>
        <p:spPr>
          <a:xfrm>
            <a:off x="2671251" y="4502698"/>
            <a:ext cx="3967753" cy="461665"/>
          </a:xfrm>
          <a:prstGeom prst="rect">
            <a:avLst/>
          </a:prstGeom>
        </p:spPr>
        <p:txBody>
          <a:bodyPr wrap="none">
            <a:spAutoFit/>
          </a:bodyPr>
          <a:lstStyle/>
          <a:p>
            <a:r>
              <a:rPr lang="en-US" sz="2400" dirty="0">
                <a:solidFill>
                  <a:schemeClr val="bg2"/>
                </a:solidFill>
              </a:rPr>
              <a:t>Presented by Kendra Albert</a:t>
            </a:r>
          </a:p>
        </p:txBody>
      </p:sp>
      <p:sp>
        <p:nvSpPr>
          <p:cNvPr id="10" name="Rectangle 9">
            <a:extLst>
              <a:ext uri="{FF2B5EF4-FFF2-40B4-BE49-F238E27FC236}">
                <a16:creationId xmlns:a16="http://schemas.microsoft.com/office/drawing/2014/main" id="{2DC2B03D-6074-6444-A5F7-4EF10455173A}"/>
              </a:ext>
            </a:extLst>
          </p:cNvPr>
          <p:cNvSpPr/>
          <p:nvPr/>
        </p:nvSpPr>
        <p:spPr>
          <a:xfrm>
            <a:off x="1642102" y="5051852"/>
            <a:ext cx="6188487" cy="830997"/>
          </a:xfrm>
          <a:prstGeom prst="rect">
            <a:avLst/>
          </a:prstGeom>
        </p:spPr>
        <p:txBody>
          <a:bodyPr wrap="square">
            <a:spAutoFit/>
          </a:bodyPr>
          <a:lstStyle/>
          <a:p>
            <a:pPr algn="ctr"/>
            <a:r>
              <a:rPr lang="en-US" sz="1600" dirty="0">
                <a:solidFill>
                  <a:schemeClr val="bg2"/>
                </a:solidFill>
              </a:rPr>
              <a:t>Format pioneered by and licensed CC-BY, Valerie Aurora, Frameshift Consulting. </a:t>
            </a:r>
          </a:p>
          <a:p>
            <a:pPr algn="ctr"/>
            <a:r>
              <a:rPr lang="en-US" sz="1600" dirty="0">
                <a:solidFill>
                  <a:schemeClr val="bg2"/>
                </a:solidFill>
              </a:rPr>
              <a:t>All added material licensed CC-BY 2.0, Kendra Albert.</a:t>
            </a:r>
          </a:p>
        </p:txBody>
      </p:sp>
    </p:spTree>
    <p:extLst>
      <p:ext uri="{BB962C8B-B14F-4D97-AF65-F5344CB8AC3E}">
        <p14:creationId xmlns:p14="http://schemas.microsoft.com/office/powerpoint/2010/main" val="5532465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433961" y="549300"/>
            <a:ext cx="11360800" cy="943200"/>
          </a:xfrm>
          <a:prstGeom prst="rect">
            <a:avLst/>
          </a:prstGeom>
        </p:spPr>
        <p:txBody>
          <a:bodyPr lIns="121900" tIns="121900" rIns="121900" bIns="121900" anchor="t" anchorCtr="0">
            <a:noAutofit/>
          </a:bodyPr>
          <a:lstStyle/>
          <a:p>
            <a:r>
              <a:rPr lang="en" dirty="0"/>
              <a:t>Example</a:t>
            </a:r>
          </a:p>
        </p:txBody>
      </p:sp>
      <p:sp>
        <p:nvSpPr>
          <p:cNvPr id="199" name="Shape 199"/>
          <p:cNvSpPr txBox="1">
            <a:spLocks noGrp="1"/>
          </p:cNvSpPr>
          <p:nvPr>
            <p:ph type="body" idx="1"/>
          </p:nvPr>
        </p:nvSpPr>
        <p:spPr>
          <a:xfrm>
            <a:off x="433961" y="1267649"/>
            <a:ext cx="8368516" cy="4414912"/>
          </a:xfrm>
          <a:prstGeom prst="rect">
            <a:avLst/>
          </a:prstGeom>
        </p:spPr>
        <p:txBody>
          <a:bodyPr lIns="121900" tIns="121900" rIns="121900" bIns="121900" anchor="t" anchorCtr="0">
            <a:noAutofit/>
          </a:bodyPr>
          <a:lstStyle/>
          <a:p>
            <a:r>
              <a:rPr lang="en" b="1" dirty="0"/>
              <a:t>Target: </a:t>
            </a:r>
            <a:r>
              <a:rPr lang="en" dirty="0"/>
              <a:t>any Black person who wants to enter a convenience store</a:t>
            </a:r>
          </a:p>
          <a:p>
            <a:r>
              <a:rPr lang="en" b="1" dirty="0"/>
              <a:t>Ally: </a:t>
            </a:r>
            <a:r>
              <a:rPr lang="en" dirty="0"/>
              <a:t>a non-Black person who, e.g.,:</a:t>
            </a:r>
          </a:p>
          <a:p>
            <a:pPr marL="457200" lvl="1" indent="-457200">
              <a:buFont typeface="Arial" panose="020B0604020202020204" pitchFamily="34" charset="0"/>
              <a:buChar char="•"/>
            </a:pPr>
            <a:r>
              <a:rPr lang="en" sz="2400" dirty="0">
                <a:latin typeface="Helvetica" pitchFamily="2" charset="0"/>
              </a:rPr>
              <a:t>does not shop at stores that they know profile Black people, </a:t>
            </a:r>
          </a:p>
          <a:p>
            <a:pPr marL="457200" lvl="1" indent="-457200">
              <a:buFont typeface="Arial" panose="020B0604020202020204" pitchFamily="34" charset="0"/>
              <a:buChar char="•"/>
            </a:pPr>
            <a:r>
              <a:rPr lang="en" sz="2400" dirty="0">
                <a:latin typeface="Helvetica" pitchFamily="2" charset="0"/>
              </a:rPr>
              <a:t>actively objects to racist stories, </a:t>
            </a:r>
          </a:p>
          <a:p>
            <a:pPr marL="457200" lvl="1" indent="-457200">
              <a:buFont typeface="Arial" panose="020B0604020202020204" pitchFamily="34" charset="0"/>
              <a:buChar char="•"/>
            </a:pPr>
            <a:r>
              <a:rPr lang="en" sz="2400" dirty="0">
                <a:latin typeface="Helvetica" pitchFamily="2" charset="0"/>
              </a:rPr>
              <a:t>votes in anti-racist ways, </a:t>
            </a:r>
          </a:p>
          <a:p>
            <a:pPr marL="457200" lvl="1" indent="-457200">
              <a:buFont typeface="Arial" panose="020B0604020202020204" pitchFamily="34" charset="0"/>
              <a:buChar char="•"/>
            </a:pPr>
            <a:r>
              <a:rPr lang="en" sz="2400" dirty="0">
                <a:latin typeface="Helvetica" pitchFamily="2" charset="0"/>
              </a:rPr>
              <a:t>and reads news articles about this privilege.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txBox="1">
            <a:spLocks noGrp="1"/>
          </p:cNvSpPr>
          <p:nvPr>
            <p:ph type="title"/>
          </p:nvPr>
        </p:nvSpPr>
        <p:spPr>
          <a:xfrm>
            <a:off x="411927" y="370659"/>
            <a:ext cx="11360800" cy="943200"/>
          </a:xfrm>
          <a:prstGeom prst="rect">
            <a:avLst/>
          </a:prstGeom>
        </p:spPr>
        <p:txBody>
          <a:bodyPr lIns="121900" tIns="121900" rIns="121900" bIns="121900" anchor="t" anchorCtr="0">
            <a:noAutofit/>
          </a:bodyPr>
          <a:lstStyle/>
          <a:p>
            <a:r>
              <a:rPr lang="en" dirty="0"/>
              <a:t>Why should allies take action?</a:t>
            </a:r>
            <a:endParaRPr dirty="0"/>
          </a:p>
        </p:txBody>
      </p:sp>
      <p:sp>
        <p:nvSpPr>
          <p:cNvPr id="212" name="Shape 212"/>
          <p:cNvSpPr txBox="1">
            <a:spLocks noGrp="1"/>
          </p:cNvSpPr>
          <p:nvPr>
            <p:ph type="body" idx="1"/>
          </p:nvPr>
        </p:nvSpPr>
        <p:spPr>
          <a:xfrm>
            <a:off x="411927" y="1313861"/>
            <a:ext cx="8588854" cy="4403895"/>
          </a:xfrm>
          <a:prstGeom prst="rect">
            <a:avLst/>
          </a:prstGeom>
        </p:spPr>
        <p:txBody>
          <a:bodyPr lIns="121900" tIns="121900" rIns="121900" bIns="121900" anchor="t" anchorCtr="0">
            <a:noAutofit/>
          </a:bodyPr>
          <a:lstStyle/>
          <a:p>
            <a:r>
              <a:rPr lang="en" sz="2800" i="1" dirty="0"/>
              <a:t>"[...] Ethnic minority or female leaders who engage in diversity-valuing behavior are penalized with worse performance ratings; whereas [ethnic majority] or male leaders who engage in diversity-valuing behavior are not penalized for doing so."</a:t>
            </a:r>
          </a:p>
          <a:p>
            <a:pPr algn="r"/>
            <a:r>
              <a:rPr lang="en" sz="2000" dirty="0"/>
              <a:t>David </a:t>
            </a:r>
            <a:r>
              <a:rPr lang="en" sz="2000" dirty="0" err="1"/>
              <a:t>Hekman</a:t>
            </a:r>
            <a:r>
              <a:rPr lang="en" sz="2000" dirty="0"/>
              <a:t>, Stefanie Johnson, Wei Yang &amp; Maw Der Foo, </a:t>
            </a:r>
            <a:r>
              <a:rPr lang="en" sz="2000" i="1" dirty="0"/>
              <a:t>Does valuing diversity result in worse performance ratings for minority and female leaders?, </a:t>
            </a:r>
            <a:r>
              <a:rPr lang="en" sz="1867" dirty="0"/>
              <a:t>http://</a:t>
            </a:r>
            <a:r>
              <a:rPr lang="en" sz="1867" dirty="0" err="1"/>
              <a:t>amj.aom.org</a:t>
            </a:r>
            <a:r>
              <a:rPr lang="en" sz="1867" dirty="0"/>
              <a:t>/content/early/2016/03/03/amj.2014.0538.abstract (2016).</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457667" y="520500"/>
            <a:ext cx="11360800" cy="943200"/>
          </a:xfrm>
          <a:prstGeom prst="rect">
            <a:avLst/>
          </a:prstGeom>
        </p:spPr>
        <p:txBody>
          <a:bodyPr lIns="121900" tIns="121900" rIns="121900" bIns="121900" anchor="t" anchorCtr="0">
            <a:noAutofit/>
          </a:bodyPr>
          <a:lstStyle/>
          <a:p>
            <a:r>
              <a:rPr lang="en" dirty="0"/>
              <a:t>Also…</a:t>
            </a:r>
          </a:p>
        </p:txBody>
      </p:sp>
      <p:sp>
        <p:nvSpPr>
          <p:cNvPr id="218" name="Shape 218"/>
          <p:cNvSpPr txBox="1">
            <a:spLocks noGrp="1"/>
          </p:cNvSpPr>
          <p:nvPr>
            <p:ph type="body" idx="1"/>
          </p:nvPr>
        </p:nvSpPr>
        <p:spPr>
          <a:xfrm>
            <a:off x="643285" y="1496159"/>
            <a:ext cx="4777017" cy="4481013"/>
          </a:xfrm>
          <a:prstGeom prst="rect">
            <a:avLst/>
          </a:prstGeom>
        </p:spPr>
        <p:txBody>
          <a:bodyPr lIns="121900" tIns="121900" rIns="121900" bIns="121900" anchor="t" anchorCtr="0">
            <a:noAutofit/>
          </a:bodyPr>
          <a:lstStyle/>
          <a:p>
            <a:r>
              <a:rPr lang="en" sz="2800" dirty="0"/>
              <a:t>Allies may be in the majority</a:t>
            </a:r>
            <a:r>
              <a:rPr lang="en-US" sz="2800" dirty="0"/>
              <a:t>.</a:t>
            </a:r>
          </a:p>
          <a:p>
            <a:r>
              <a:rPr lang="en-US" sz="2800" dirty="0"/>
              <a:t>Allies may face less blowback.</a:t>
            </a:r>
            <a:endParaRPr lang="en" sz="2800" dirty="0"/>
          </a:p>
          <a:p>
            <a:r>
              <a:rPr lang="en-US" sz="2800" dirty="0"/>
              <a:t>Allies are often less likely to be put in physical danger.</a:t>
            </a:r>
            <a:endParaRPr lang="en" sz="2800" dirty="0"/>
          </a:p>
        </p:txBody>
      </p:sp>
      <p:pic>
        <p:nvPicPr>
          <p:cNvPr id="219" name="Shape 219" descr="2743877537_18ab2644fa_o.jpg"/>
          <p:cNvPicPr preferRelativeResize="0"/>
          <p:nvPr/>
        </p:nvPicPr>
        <p:blipFill>
          <a:blip r:embed="rId3">
            <a:alphaModFix/>
          </a:blip>
          <a:stretch>
            <a:fillRect/>
          </a:stretch>
        </p:blipFill>
        <p:spPr>
          <a:xfrm>
            <a:off x="5838942" y="1584019"/>
            <a:ext cx="2787729" cy="3593911"/>
          </a:xfrm>
          <a:prstGeom prst="rect">
            <a:avLst/>
          </a:prstGeom>
          <a:noFill/>
          <a:ln>
            <a:noFill/>
          </a:ln>
        </p:spPr>
      </p:pic>
      <p:sp>
        <p:nvSpPr>
          <p:cNvPr id="220" name="Shape 220"/>
          <p:cNvSpPr txBox="1"/>
          <p:nvPr/>
        </p:nvSpPr>
        <p:spPr>
          <a:xfrm>
            <a:off x="5838940" y="5298245"/>
            <a:ext cx="4185200" cy="497600"/>
          </a:xfrm>
          <a:prstGeom prst="rect">
            <a:avLst/>
          </a:prstGeom>
          <a:noFill/>
          <a:ln>
            <a:noFill/>
          </a:ln>
        </p:spPr>
        <p:txBody>
          <a:bodyPr lIns="121900" tIns="121900" rIns="121900" bIns="121900" anchor="t" anchorCtr="0">
            <a:noAutofit/>
          </a:bodyPr>
          <a:lstStyle/>
          <a:p>
            <a:r>
              <a:rPr lang="en" dirty="0">
                <a:solidFill>
                  <a:srgbClr val="999999"/>
                </a:solidFill>
                <a:latin typeface="Helvetica Regular" pitchFamily="2" charset="0"/>
                <a:ea typeface="Cooper Hewitt Light" charset="0"/>
                <a:cs typeface="Cooper Hewitt Light" charset="0"/>
                <a:sym typeface="Open Sans"/>
              </a:rPr>
              <a:t>CC BY Nick https://</a:t>
            </a:r>
            <a:r>
              <a:rPr lang="en" dirty="0" err="1">
                <a:solidFill>
                  <a:srgbClr val="999999"/>
                </a:solidFill>
                <a:latin typeface="Helvetica Regular" pitchFamily="2" charset="0"/>
                <a:ea typeface="Cooper Hewitt Light" charset="0"/>
                <a:cs typeface="Cooper Hewitt Light" charset="0"/>
                <a:sym typeface="Open Sans"/>
              </a:rPr>
              <a:t>flic.kr</a:t>
            </a:r>
            <a:r>
              <a:rPr lang="en" dirty="0">
                <a:solidFill>
                  <a:srgbClr val="999999"/>
                </a:solidFill>
                <a:latin typeface="Helvetica Regular" pitchFamily="2" charset="0"/>
                <a:ea typeface="Cooper Hewitt Light" charset="0"/>
                <a:cs typeface="Cooper Hewitt Light" charset="0"/>
                <a:sym typeface="Open Sans"/>
              </a:rPr>
              <a:t>/p/5bt6cp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77E6788-F9BB-D44C-B807-BC41E88A7CA1}"/>
              </a:ext>
            </a:extLst>
          </p:cNvPr>
          <p:cNvSpPr txBox="1"/>
          <p:nvPr/>
        </p:nvSpPr>
        <p:spPr>
          <a:xfrm>
            <a:off x="748148" y="1795551"/>
            <a:ext cx="7691351" cy="3416320"/>
          </a:xfrm>
          <a:prstGeom prst="rect">
            <a:avLst/>
          </a:prstGeom>
          <a:noFill/>
        </p:spPr>
        <p:txBody>
          <a:bodyPr wrap="square" rtlCol="0">
            <a:spAutoFit/>
          </a:bodyPr>
          <a:lstStyle/>
          <a:p>
            <a:pPr algn="ctr"/>
            <a:r>
              <a:rPr lang="en-US" sz="7200" dirty="0">
                <a:solidFill>
                  <a:schemeClr val="bg1"/>
                </a:solidFill>
                <a:latin typeface="Helvetica" pitchFamily="2" charset="0"/>
              </a:rPr>
              <a:t>Terminology and</a:t>
            </a:r>
          </a:p>
          <a:p>
            <a:pPr algn="ctr"/>
            <a:r>
              <a:rPr lang="en-US" sz="7200" dirty="0">
                <a:solidFill>
                  <a:schemeClr val="bg1"/>
                </a:solidFill>
                <a:latin typeface="Helvetica" pitchFamily="2" charset="0"/>
              </a:rPr>
              <a:t>Discussion Guidelines:</a:t>
            </a:r>
          </a:p>
        </p:txBody>
      </p:sp>
    </p:spTree>
    <p:extLst>
      <p:ext uri="{BB962C8B-B14F-4D97-AF65-F5344CB8AC3E}">
        <p14:creationId xmlns:p14="http://schemas.microsoft.com/office/powerpoint/2010/main" val="328639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588197" y="516249"/>
            <a:ext cx="11360800" cy="943200"/>
          </a:xfrm>
          <a:prstGeom prst="rect">
            <a:avLst/>
          </a:prstGeom>
        </p:spPr>
        <p:txBody>
          <a:bodyPr lIns="121900" tIns="121900" rIns="121900" bIns="121900" anchor="t" anchorCtr="0">
            <a:noAutofit/>
          </a:bodyPr>
          <a:lstStyle/>
          <a:p>
            <a:r>
              <a:rPr lang="en" dirty="0"/>
              <a:t>Terminology for gender</a:t>
            </a:r>
          </a:p>
        </p:txBody>
      </p:sp>
      <p:sp>
        <p:nvSpPr>
          <p:cNvPr id="245" name="Shape 245"/>
          <p:cNvSpPr txBox="1">
            <a:spLocks noGrp="1"/>
          </p:cNvSpPr>
          <p:nvPr>
            <p:ph type="body" idx="1"/>
          </p:nvPr>
        </p:nvSpPr>
        <p:spPr>
          <a:xfrm>
            <a:off x="654302" y="1536570"/>
            <a:ext cx="8223692" cy="4398718"/>
          </a:xfrm>
          <a:prstGeom prst="rect">
            <a:avLst/>
          </a:prstGeom>
        </p:spPr>
        <p:txBody>
          <a:bodyPr lIns="121900" tIns="121900" rIns="121900" bIns="121900" anchor="t" anchorCtr="0">
            <a:noAutofit/>
          </a:bodyPr>
          <a:lstStyle/>
          <a:p>
            <a:r>
              <a:rPr lang="en" sz="2800" b="1" dirty="0"/>
              <a:t>Cis</a:t>
            </a:r>
            <a:r>
              <a:rPr lang="en" sz="2800" dirty="0"/>
              <a:t>: your gender is the same as the gender that was assigned to you at birth</a:t>
            </a:r>
          </a:p>
          <a:p>
            <a:r>
              <a:rPr lang="en" sz="2800" b="1" dirty="0"/>
              <a:t>Trans</a:t>
            </a:r>
            <a:r>
              <a:rPr lang="en" sz="2800" dirty="0"/>
              <a:t>: your gender is different than the gender that was assigned to you at birth</a:t>
            </a:r>
          </a:p>
          <a:p>
            <a:r>
              <a:rPr lang="en" sz="2800" b="1" dirty="0"/>
              <a:t>Non-binary</a:t>
            </a:r>
            <a:r>
              <a:rPr lang="en" sz="2800" dirty="0"/>
              <a:t> or </a:t>
            </a:r>
            <a:r>
              <a:rPr lang="en" sz="2800" b="1" dirty="0"/>
              <a:t>genderqueer</a:t>
            </a:r>
            <a:r>
              <a:rPr lang="en-US" sz="2800" dirty="0"/>
              <a:t> or </a:t>
            </a:r>
            <a:r>
              <a:rPr lang="en-US" sz="2800" b="1" dirty="0" err="1"/>
              <a:t>agender</a:t>
            </a:r>
            <a:r>
              <a:rPr lang="en" sz="2800" dirty="0"/>
              <a:t>: "male" or "female" doesn't describe your gender accurately</a:t>
            </a:r>
            <a:r>
              <a:rPr lang="en-US" sz="2800" dirty="0"/>
              <a:t>, or you don’t identify with a gender at all</a:t>
            </a:r>
            <a:endParaRPr lang="en"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Shape 250"/>
          <p:cNvSpPr txBox="1">
            <a:spLocks noGrp="1"/>
          </p:cNvSpPr>
          <p:nvPr>
            <p:ph type="title"/>
          </p:nvPr>
        </p:nvSpPr>
        <p:spPr>
          <a:xfrm>
            <a:off x="555147" y="513878"/>
            <a:ext cx="11360800" cy="943200"/>
          </a:xfrm>
          <a:prstGeom prst="rect">
            <a:avLst/>
          </a:prstGeom>
        </p:spPr>
        <p:txBody>
          <a:bodyPr lIns="121900" tIns="121900" rIns="121900" bIns="121900" anchor="t" anchorCtr="0">
            <a:noAutofit/>
          </a:bodyPr>
          <a:lstStyle/>
          <a:p>
            <a:r>
              <a:rPr lang="en" dirty="0"/>
              <a:t>Terminology for gender</a:t>
            </a:r>
          </a:p>
        </p:txBody>
      </p:sp>
      <p:sp>
        <p:nvSpPr>
          <p:cNvPr id="251" name="Shape 251"/>
          <p:cNvSpPr txBox="1">
            <a:spLocks noGrp="1"/>
          </p:cNvSpPr>
          <p:nvPr>
            <p:ph type="body" idx="1"/>
          </p:nvPr>
        </p:nvSpPr>
        <p:spPr>
          <a:xfrm>
            <a:off x="555149" y="1457080"/>
            <a:ext cx="8313431" cy="4436945"/>
          </a:xfrm>
          <a:prstGeom prst="rect">
            <a:avLst/>
          </a:prstGeom>
        </p:spPr>
        <p:txBody>
          <a:bodyPr lIns="121900" tIns="121900" rIns="121900" bIns="121900" anchor="t" anchorCtr="0">
            <a:noAutofit/>
          </a:bodyPr>
          <a:lstStyle/>
          <a:p>
            <a:r>
              <a:rPr lang="en" sz="2800" dirty="0"/>
              <a:t>Use </a:t>
            </a:r>
            <a:r>
              <a:rPr lang="en" sz="2800" b="1" dirty="0"/>
              <a:t>they</a:t>
            </a:r>
            <a:r>
              <a:rPr lang="en" sz="2800" dirty="0"/>
              <a:t> instead of "he" for third person singular pronoun of unknown gender.</a:t>
            </a:r>
          </a:p>
          <a:p>
            <a:r>
              <a:rPr lang="en" sz="2800" dirty="0"/>
              <a:t>Terms for groups of people of particular genders: </a:t>
            </a:r>
            <a:r>
              <a:rPr lang="en" sz="2800" b="1" dirty="0"/>
              <a:t>men</a:t>
            </a:r>
            <a:r>
              <a:rPr lang="en" sz="2800" dirty="0"/>
              <a:t> for cis and trans men, </a:t>
            </a:r>
            <a:r>
              <a:rPr lang="en" sz="2800" b="1" dirty="0"/>
              <a:t>women</a:t>
            </a:r>
            <a:r>
              <a:rPr lang="en" sz="2800" dirty="0"/>
              <a:t> for cis and trans women, </a:t>
            </a:r>
            <a:r>
              <a:rPr lang="en" sz="2800" b="1" dirty="0"/>
              <a:t>non-binary people/folks</a:t>
            </a:r>
            <a:r>
              <a:rPr lang="en" sz="2800" dirty="0"/>
              <a:t>, </a:t>
            </a:r>
            <a:r>
              <a:rPr lang="en" sz="2800" b="1" dirty="0"/>
              <a:t>cis men</a:t>
            </a:r>
            <a:r>
              <a:rPr lang="en" sz="2800" dirty="0"/>
              <a:t>, </a:t>
            </a:r>
            <a:r>
              <a:rPr lang="en" sz="2800" b="1" dirty="0"/>
              <a:t>trans men</a:t>
            </a:r>
            <a:r>
              <a:rPr lang="en" sz="2800" dirty="0"/>
              <a:t>, </a:t>
            </a:r>
            <a:r>
              <a:rPr lang="en" sz="2800" b="1" dirty="0"/>
              <a:t>cis women</a:t>
            </a:r>
            <a:r>
              <a:rPr lang="en" sz="2800" dirty="0"/>
              <a:t>, t</a:t>
            </a:r>
            <a:r>
              <a:rPr lang="en" sz="2800" b="1" dirty="0"/>
              <a:t>rans women</a:t>
            </a:r>
            <a:r>
              <a:rPr lang="en" sz="2800" dirty="0"/>
              <a:t>, </a:t>
            </a:r>
            <a:r>
              <a:rPr lang="en" sz="2800" b="1" dirty="0"/>
              <a:t>people of all genders</a:t>
            </a:r>
            <a:r>
              <a:rPr lang="en" sz="2800" dirty="0"/>
              <a:t>, </a:t>
            </a:r>
            <a:r>
              <a:rPr lang="en" sz="2800" b="1" dirty="0"/>
              <a:t>folks, people, everyone, all, </a:t>
            </a:r>
            <a:r>
              <a:rPr lang="en" sz="2800" b="1" dirty="0" err="1"/>
              <a:t>y'all</a:t>
            </a:r>
            <a:r>
              <a:rPr lang="en" sz="2800" b="1" dirty="0"/>
              <a:t>, all </a:t>
            </a:r>
            <a:r>
              <a:rPr lang="en" sz="2800" b="1" dirty="0" err="1"/>
              <a:t>y'all</a:t>
            </a:r>
            <a:r>
              <a:rPr lang="en" sz="2800" b="1" dirty="0"/>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478029" y="593367"/>
            <a:ext cx="11360800" cy="943200"/>
          </a:xfrm>
          <a:prstGeom prst="rect">
            <a:avLst/>
          </a:prstGeom>
        </p:spPr>
        <p:txBody>
          <a:bodyPr lIns="121900" tIns="121900" rIns="121900" bIns="121900" anchor="t" anchorCtr="0">
            <a:noAutofit/>
          </a:bodyPr>
          <a:lstStyle/>
          <a:p>
            <a:r>
              <a:rPr lang="en" dirty="0"/>
              <a:t>Please don’t use:</a:t>
            </a:r>
          </a:p>
        </p:txBody>
      </p:sp>
      <p:sp>
        <p:nvSpPr>
          <p:cNvPr id="257" name="Shape 257"/>
          <p:cNvSpPr txBox="1">
            <a:spLocks noGrp="1"/>
          </p:cNvSpPr>
          <p:nvPr>
            <p:ph type="body" idx="1"/>
          </p:nvPr>
        </p:nvSpPr>
        <p:spPr>
          <a:xfrm>
            <a:off x="478029" y="1536567"/>
            <a:ext cx="8148178" cy="4492030"/>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sz="2800" b="1" dirty="0"/>
              <a:t>Girls </a:t>
            </a:r>
            <a:r>
              <a:rPr lang="en" sz="2800" dirty="0"/>
              <a:t>for women 18 years of age and over</a:t>
            </a:r>
            <a:r>
              <a:rPr lang="en-US" sz="2800" dirty="0"/>
              <a:t>.</a:t>
            </a:r>
            <a:endParaRPr lang="en" sz="2800" dirty="0"/>
          </a:p>
          <a:p>
            <a:pPr marL="457200" indent="-457200">
              <a:buFont typeface="Arial" panose="020B0604020202020204" pitchFamily="34" charset="0"/>
              <a:buChar char="•"/>
            </a:pPr>
            <a:r>
              <a:rPr lang="en" sz="2800" b="1" dirty="0"/>
              <a:t>Guys </a:t>
            </a:r>
            <a:r>
              <a:rPr lang="en" sz="2800" dirty="0"/>
              <a:t>for groups that are not all men (say "everyone" or "people")</a:t>
            </a:r>
            <a:r>
              <a:rPr lang="en-US" sz="2800" dirty="0"/>
              <a:t>.</a:t>
            </a:r>
            <a:endParaRPr lang="en" sz="2800" dirty="0"/>
          </a:p>
          <a:p>
            <a:pPr marL="457200" indent="-457200">
              <a:buFont typeface="Arial" panose="020B0604020202020204" pitchFamily="34" charset="0"/>
              <a:buChar char="•"/>
            </a:pPr>
            <a:r>
              <a:rPr lang="en" sz="2800" b="1" dirty="0"/>
              <a:t>Ladies </a:t>
            </a:r>
            <a:r>
              <a:rPr lang="en" sz="2800" dirty="0"/>
              <a:t>- associated with "proper" (i.e., subservient) behavior</a:t>
            </a:r>
            <a:r>
              <a:rPr lang="en-US" sz="2800" dirty="0"/>
              <a:t>.</a:t>
            </a:r>
            <a:endParaRPr lang="en" sz="2800" dirty="0"/>
          </a:p>
          <a:p>
            <a:pPr marL="457200" indent="-457200">
              <a:buFont typeface="Arial" panose="020B0604020202020204" pitchFamily="34" charset="0"/>
              <a:buChar char="•"/>
            </a:pPr>
            <a:r>
              <a:rPr lang="en" sz="2800" b="1" dirty="0"/>
              <a:t>Females</a:t>
            </a:r>
            <a:r>
              <a:rPr lang="en" sz="2800" dirty="0"/>
              <a:t> for humans - used for animals and plants too, so it is dehumanizing</a:t>
            </a:r>
            <a:r>
              <a:rPr lang="en-US" sz="2800" dirty="0"/>
              <a:t>.</a:t>
            </a:r>
            <a:endParaRPr lang="en" sz="2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Shape 269"/>
          <p:cNvSpPr txBox="1">
            <a:spLocks noGrp="1"/>
          </p:cNvSpPr>
          <p:nvPr>
            <p:ph type="title"/>
          </p:nvPr>
        </p:nvSpPr>
        <p:spPr>
          <a:xfrm>
            <a:off x="467012" y="571333"/>
            <a:ext cx="11360800" cy="943200"/>
          </a:xfrm>
          <a:prstGeom prst="rect">
            <a:avLst/>
          </a:prstGeom>
        </p:spPr>
        <p:txBody>
          <a:bodyPr lIns="121900" tIns="121900" rIns="121900" bIns="121900" anchor="t" anchorCtr="0">
            <a:noAutofit/>
          </a:bodyPr>
          <a:lstStyle/>
          <a:p>
            <a:r>
              <a:rPr lang="en" dirty="0"/>
              <a:t>Please don’t use:</a:t>
            </a:r>
          </a:p>
        </p:txBody>
      </p:sp>
      <p:sp>
        <p:nvSpPr>
          <p:cNvPr id="270" name="Shape 270"/>
          <p:cNvSpPr txBox="1">
            <a:spLocks noGrp="1"/>
          </p:cNvSpPr>
          <p:nvPr>
            <p:ph type="body" idx="1"/>
          </p:nvPr>
        </p:nvSpPr>
        <p:spPr>
          <a:xfrm>
            <a:off x="467014" y="1514533"/>
            <a:ext cx="7795639" cy="4115086"/>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sz="2800" b="1" dirty="0"/>
              <a:t>Transsexual</a:t>
            </a:r>
            <a:r>
              <a:rPr lang="en" sz="2800" dirty="0"/>
              <a:t> - not inclusive of all trans people</a:t>
            </a:r>
          </a:p>
          <a:p>
            <a:pPr marL="457200" indent="-457200">
              <a:buFont typeface="Arial" panose="020B0604020202020204" pitchFamily="34" charset="0"/>
              <a:buChar char="•"/>
            </a:pPr>
            <a:r>
              <a:rPr lang="en" sz="2800" b="1" dirty="0"/>
              <a:t>People with [BODY PART or CHROMOSOME] </a:t>
            </a:r>
            <a:r>
              <a:rPr lang="en" sz="2800" dirty="0"/>
              <a:t>instead of "men" or "women"</a:t>
            </a:r>
          </a:p>
          <a:p>
            <a:pPr marL="457200" indent="-457200">
              <a:buFont typeface="Arial" panose="020B0604020202020204" pitchFamily="34" charset="0"/>
              <a:buChar char="•"/>
            </a:pPr>
            <a:r>
              <a:rPr lang="en" sz="2800" b="1" dirty="0"/>
              <a:t>Exception: </a:t>
            </a:r>
            <a:r>
              <a:rPr lang="en" sz="2800" dirty="0"/>
              <a:t>members of any marginalized group can agree to call themselves whatever they want (outsiders should not assume they can use the same terms)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1"/>
          <p:cNvSpPr>
            <a:spLocks noGrp="1" noChangeArrowheads="1"/>
          </p:cNvSpPr>
          <p:nvPr>
            <p:ph type="title"/>
          </p:nvPr>
        </p:nvSpPr>
        <p:spPr>
          <a:xfrm>
            <a:off x="456481" y="273961"/>
            <a:ext cx="8228160" cy="1144800"/>
          </a:xfrm>
        </p:spPr>
        <p:txBody>
          <a:bodyPr lIns="91425" tIns="85491" rIns="91425" bIns="91425" anchor="t" anchorCtr="0"/>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dirty="0"/>
              <a:t>Pronoun and transition dos and don’ts:</a:t>
            </a:r>
          </a:p>
        </p:txBody>
      </p:sp>
      <p:sp>
        <p:nvSpPr>
          <p:cNvPr id="46082" name="Rectangle 2"/>
          <p:cNvSpPr>
            <a:spLocks noGrp="1" noChangeArrowheads="1"/>
          </p:cNvSpPr>
          <p:nvPr>
            <p:ph idx="1"/>
          </p:nvPr>
        </p:nvSpPr>
        <p:spPr>
          <a:xfrm>
            <a:off x="456481" y="1207161"/>
            <a:ext cx="8228160" cy="3386880"/>
          </a:xfrm>
        </p:spPr>
        <p:txBody>
          <a:bodyPr/>
          <a:lstStyle/>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latin typeface="Helvetica Regular" pitchFamily="2" charset="0"/>
                <a:ea typeface="Cooper Hewitt Light" charset="0"/>
                <a:cs typeface="Cooper Hewitt Light" charset="0"/>
              </a:rPr>
              <a:t>Do: </a:t>
            </a:r>
            <a:r>
              <a:rPr lang="en-US" altLang="en-US" sz="2400" dirty="0">
                <a:latin typeface="Helvetica Regular" pitchFamily="2" charset="0"/>
                <a:ea typeface="Cooper Hewitt Light" charset="0"/>
                <a:cs typeface="Cooper Hewitt Light" charset="0"/>
              </a:rPr>
              <a:t>check in if you’re unsure about pronoun use or how to navigate a transition. To be clear, a person’s personal wishes override this list or any other advice.</a:t>
            </a:r>
          </a:p>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latin typeface="Helvetica Regular" pitchFamily="2" charset="0"/>
                <a:ea typeface="Cooper Hewitt Light" charset="0"/>
                <a:cs typeface="Cooper Hewitt Light" charset="0"/>
              </a:rPr>
              <a:t>Do: </a:t>
            </a:r>
            <a:r>
              <a:rPr lang="en-US" altLang="en-US" sz="2400" dirty="0">
                <a:latin typeface="Helvetica Regular" pitchFamily="2" charset="0"/>
                <a:ea typeface="Cooper Hewitt Light" charset="0"/>
                <a:cs typeface="Cooper Hewitt Light" charset="0"/>
              </a:rPr>
              <a:t>assume retroactivity unless told otherwise.</a:t>
            </a:r>
          </a:p>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latin typeface="Helvetica Regular" pitchFamily="2" charset="0"/>
                <a:ea typeface="Cooper Hewitt Light" charset="0"/>
                <a:cs typeface="Cooper Hewitt Light" charset="0"/>
              </a:rPr>
              <a:t>Do: </a:t>
            </a:r>
            <a:r>
              <a:rPr lang="en-US" altLang="en-US" sz="2400" dirty="0">
                <a:latin typeface="Helvetica Regular" pitchFamily="2" charset="0"/>
                <a:ea typeface="Cooper Hewitt Light" charset="0"/>
                <a:cs typeface="Cooper Hewitt Light" charset="0"/>
              </a:rPr>
              <a:t>use current preferred pronouns for famous trans people (like Chelsea Manning).</a:t>
            </a:r>
          </a:p>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latin typeface="Helvetica Regular" pitchFamily="2" charset="0"/>
                <a:ea typeface="Cooper Hewitt Light" charset="0"/>
                <a:cs typeface="Cooper Hewitt Light" charset="0"/>
              </a:rPr>
              <a:t>Absolutely don’t: </a:t>
            </a:r>
            <a:r>
              <a:rPr lang="en-US" altLang="en-US" sz="2400" dirty="0">
                <a:latin typeface="Helvetica Regular" pitchFamily="2" charset="0"/>
                <a:ea typeface="Cooper Hewitt Light" charset="0"/>
                <a:cs typeface="Cooper Hewitt Light" charset="0"/>
              </a:rPr>
              <a:t>ask about transition logistics or surgery.</a:t>
            </a:r>
          </a:p>
          <a:p>
            <a:pPr marL="512648" indent="-414726">
              <a:buClr>
                <a:schemeClr val="tx1"/>
              </a:buClr>
              <a:buSzPct val="45000"/>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b="1" dirty="0">
                <a:latin typeface="Helvetica Regular" pitchFamily="2" charset="0"/>
                <a:ea typeface="Cooper Hewitt Light" charset="0"/>
                <a:cs typeface="Cooper Hewitt Light" charset="0"/>
              </a:rPr>
              <a:t>Absolutely don’t: </a:t>
            </a:r>
            <a:r>
              <a:rPr lang="en-US" altLang="en-US" sz="2400" dirty="0">
                <a:latin typeface="Helvetica Regular" pitchFamily="2" charset="0"/>
                <a:ea typeface="Cooper Hewitt Light" charset="0"/>
                <a:cs typeface="Cooper Hewitt Light" charset="0"/>
              </a:rPr>
              <a:t>out the person.*</a:t>
            </a:r>
          </a:p>
          <a:p>
            <a:pPr marL="97921">
              <a:buClr>
                <a:schemeClr val="tx1"/>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358" dirty="0">
                <a:solidFill>
                  <a:schemeClr val="tx1"/>
                </a:solidFill>
                <a:latin typeface="Helvetica Regular" pitchFamily="2" charset="0"/>
                <a:ea typeface="Cooper Hewitt Book" charset="0"/>
                <a:cs typeface="Cooper Hewitt Book" charset="0"/>
              </a:rPr>
              <a:t>					</a:t>
            </a:r>
          </a:p>
        </p:txBody>
      </p:sp>
      <p:sp>
        <p:nvSpPr>
          <p:cNvPr id="70659" name="Rectangle 1"/>
          <p:cNvSpPr>
            <a:spLocks noChangeArrowheads="1"/>
          </p:cNvSpPr>
          <p:nvPr/>
        </p:nvSpPr>
        <p:spPr bwMode="auto">
          <a:xfrm>
            <a:off x="5885281" y="5226124"/>
            <a:ext cx="3049920" cy="678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0795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5pPr>
            <a:lvl6pPr marL="25146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6pPr>
            <a:lvl7pPr marL="29718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7pPr>
            <a:lvl8pPr marL="34290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8pPr>
            <a:lvl9pPr marL="3886200" indent="-228600" defTabSz="457200" eaLnBrk="0" fontAlgn="base" hangingPunct="0">
              <a:spcBef>
                <a:spcPct val="0"/>
              </a:spcBef>
              <a:spcAft>
                <a:spcPct val="0"/>
              </a:spcAft>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chemeClr val="tx1"/>
                </a:solidFill>
                <a:latin typeface="Arial" charset="0"/>
                <a:ea typeface="Arial Unicode MS" charset="0"/>
                <a:cs typeface="Arial Unicode MS" charset="0"/>
              </a:defRPr>
            </a:lvl9pPr>
          </a:lstStyle>
          <a:p>
            <a:pPr eaLnBrk="1">
              <a:buClr>
                <a:schemeClr val="tx1"/>
              </a:buClr>
              <a:buSzPct val="45000"/>
            </a:pPr>
            <a:r>
              <a:rPr lang="en-US" altLang="en-US" sz="1270" dirty="0">
                <a:solidFill>
                  <a:schemeClr val="bg2"/>
                </a:solidFill>
                <a:latin typeface="Helvetica Regular" pitchFamily="2" charset="0"/>
                <a:ea typeface="Cooper Hewitt Book" charset="0"/>
                <a:cs typeface="Cooper Hewitt Book" charset="0"/>
              </a:rPr>
              <a:t>*Unless they’re already publically out or you’ve been given express permission.</a:t>
            </a:r>
          </a:p>
        </p:txBody>
      </p:sp>
    </p:spTree>
    <p:extLst>
      <p:ext uri="{BB962C8B-B14F-4D97-AF65-F5344CB8AC3E}">
        <p14:creationId xmlns:p14="http://schemas.microsoft.com/office/powerpoint/2010/main" val="267882738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Shape 327"/>
          <p:cNvSpPr txBox="1">
            <a:spLocks noGrp="1"/>
          </p:cNvSpPr>
          <p:nvPr>
            <p:ph type="title"/>
          </p:nvPr>
        </p:nvSpPr>
        <p:spPr>
          <a:xfrm>
            <a:off x="274962" y="527266"/>
            <a:ext cx="11360800" cy="943200"/>
          </a:xfrm>
          <a:prstGeom prst="rect">
            <a:avLst/>
          </a:prstGeom>
        </p:spPr>
        <p:txBody>
          <a:bodyPr lIns="121900" tIns="121900" rIns="121900" bIns="121900" anchor="t" anchorCtr="0">
            <a:noAutofit/>
          </a:bodyPr>
          <a:lstStyle/>
          <a:p>
            <a:r>
              <a:rPr lang="en" dirty="0" err="1"/>
              <a:t>Microaggressions</a:t>
            </a:r>
            <a:r>
              <a:rPr lang="en" dirty="0"/>
              <a:t>: gender</a:t>
            </a:r>
          </a:p>
        </p:txBody>
      </p:sp>
      <p:sp>
        <p:nvSpPr>
          <p:cNvPr id="328" name="Shape 328"/>
          <p:cNvSpPr txBox="1">
            <a:spLocks noGrp="1"/>
          </p:cNvSpPr>
          <p:nvPr>
            <p:ph type="body" idx="1"/>
          </p:nvPr>
        </p:nvSpPr>
        <p:spPr>
          <a:xfrm>
            <a:off x="694064" y="1470466"/>
            <a:ext cx="8108415" cy="3170006"/>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 sz="2400" dirty="0"/>
              <a:t>Office housework being assigned primarily to women and femme folks</a:t>
            </a:r>
          </a:p>
          <a:p>
            <a:pPr marL="342900" indent="-342900">
              <a:buFont typeface="Arial" panose="020B0604020202020204" pitchFamily="34" charset="0"/>
              <a:buChar char="•"/>
            </a:pPr>
            <a:r>
              <a:rPr lang="en" sz="2400" dirty="0"/>
              <a:t>Telling femme folks and women to smile</a:t>
            </a:r>
          </a:p>
          <a:p>
            <a:pPr marL="342900" indent="-342900">
              <a:buFont typeface="Arial" panose="020B0604020202020204" pitchFamily="34" charset="0"/>
              <a:buChar char="•"/>
            </a:pPr>
            <a:r>
              <a:rPr lang="en" sz="2400" dirty="0"/>
              <a:t>Praising a woman’s </a:t>
            </a:r>
            <a:r>
              <a:rPr lang="en-US" sz="2400" dirty="0"/>
              <a:t>appearance</a:t>
            </a:r>
            <a:r>
              <a:rPr lang="en" sz="2400" dirty="0"/>
              <a:t> in a professional context</a:t>
            </a:r>
          </a:p>
          <a:p>
            <a:pPr marL="342900" indent="-342900">
              <a:buFont typeface="Arial" panose="020B0604020202020204" pitchFamily="34" charset="0"/>
              <a:buChar char="•"/>
            </a:pPr>
            <a:r>
              <a:rPr lang="en" sz="2400" dirty="0"/>
              <a:t>Critiquing vocal fry or </a:t>
            </a:r>
            <a:r>
              <a:rPr lang="en" sz="2400" dirty="0" err="1"/>
              <a:t>uptalk</a:t>
            </a:r>
            <a:r>
              <a:rPr lang="en" sz="2400" dirty="0"/>
              <a:t> (when feedback is not requested)</a:t>
            </a:r>
          </a:p>
          <a:p>
            <a:pPr marL="342900" indent="-342900">
              <a:buFont typeface="Arial" panose="020B0604020202020204" pitchFamily="34" charset="0"/>
              <a:buChar char="•"/>
            </a:pPr>
            <a:r>
              <a:rPr lang="en" sz="2400" dirty="0"/>
              <a:t>Asking trans people about their body parts or assigned at birth sex</a:t>
            </a:r>
          </a:p>
          <a:p>
            <a:pPr marL="342900" indent="-342900">
              <a:buFont typeface="Arial" panose="020B0604020202020204" pitchFamily="34" charset="0"/>
              <a:buChar char="•"/>
            </a:pPr>
            <a:endParaRPr lang="en" sz="2400" dirty="0"/>
          </a:p>
        </p:txBody>
      </p:sp>
    </p:spTree>
    <p:extLst>
      <p:ext uri="{BB962C8B-B14F-4D97-AF65-F5344CB8AC3E}">
        <p14:creationId xmlns:p14="http://schemas.microsoft.com/office/powerpoint/2010/main" val="4027276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363048" y="341118"/>
            <a:ext cx="11360800" cy="943200"/>
          </a:xfrm>
          <a:prstGeom prst="rect">
            <a:avLst/>
          </a:prstGeom>
        </p:spPr>
        <p:txBody>
          <a:bodyPr lIns="121900" tIns="121900" rIns="121900" bIns="121900" anchor="t" anchorCtr="0">
            <a:noAutofit/>
          </a:bodyPr>
          <a:lstStyle/>
          <a:p>
            <a:r>
              <a:rPr lang="en" dirty="0"/>
              <a:t>Who am I?</a:t>
            </a:r>
          </a:p>
        </p:txBody>
      </p:sp>
      <p:pic>
        <p:nvPicPr>
          <p:cNvPr id="2" name="Picture 1"/>
          <p:cNvPicPr>
            <a:picLocks noChangeAspect="1"/>
          </p:cNvPicPr>
          <p:nvPr/>
        </p:nvPicPr>
        <p:blipFill>
          <a:blip r:embed="rId3"/>
          <a:stretch>
            <a:fillRect/>
          </a:stretch>
        </p:blipFill>
        <p:spPr>
          <a:xfrm>
            <a:off x="5701635" y="1420183"/>
            <a:ext cx="3141068" cy="3078247"/>
          </a:xfrm>
          <a:prstGeom prst="rect">
            <a:avLst/>
          </a:prstGeom>
        </p:spPr>
      </p:pic>
      <p:sp>
        <p:nvSpPr>
          <p:cNvPr id="3" name="Rectangle 2"/>
          <p:cNvSpPr/>
          <p:nvPr/>
        </p:nvSpPr>
        <p:spPr>
          <a:xfrm>
            <a:off x="670143" y="1566570"/>
            <a:ext cx="4766155" cy="3046988"/>
          </a:xfrm>
          <a:prstGeom prst="rect">
            <a:avLst/>
          </a:prstGeom>
        </p:spPr>
        <p:txBody>
          <a:bodyPr wrap="square">
            <a:spAutoFit/>
          </a:bodyPr>
          <a:lstStyle/>
          <a:p>
            <a:pPr marL="431800" indent="-323850">
              <a:buClr>
                <a:schemeClr val="tx1"/>
              </a:buClr>
              <a:buSzPct val="60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3200" dirty="0">
                <a:solidFill>
                  <a:schemeClr val="dk2"/>
                </a:solidFill>
                <a:latin typeface="Helvetica Regular" pitchFamily="2" charset="0"/>
                <a:ea typeface="Cooper Hewitt Light" charset="0"/>
                <a:cs typeface="Cooper Hewitt Light" charset="0"/>
              </a:rPr>
              <a:t>Out non-binary person (they/them please!).</a:t>
            </a:r>
          </a:p>
          <a:p>
            <a:pPr marL="431800" indent="-323850">
              <a:buClr>
                <a:schemeClr val="tx1"/>
              </a:buClr>
              <a:buSzPct val="60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3200" dirty="0">
                <a:solidFill>
                  <a:schemeClr val="dk2"/>
                </a:solidFill>
                <a:latin typeface="Helvetica Regular" pitchFamily="2" charset="0"/>
                <a:ea typeface="Cooper Hewitt Light" charset="0"/>
                <a:cs typeface="Cooper Hewitt Light" charset="0"/>
              </a:rPr>
              <a:t>“Day job” as a technology lawyer</a:t>
            </a:r>
          </a:p>
          <a:p>
            <a:pPr marL="431800" indent="-323850">
              <a:buClr>
                <a:schemeClr val="tx1"/>
              </a:buClr>
              <a:buSzPct val="60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3200" dirty="0">
                <a:solidFill>
                  <a:schemeClr val="dk2"/>
                </a:solidFill>
                <a:latin typeface="Helvetica Regular" pitchFamily="2" charset="0"/>
                <a:ea typeface="Cooper Hewitt Light" charset="0"/>
                <a:cs typeface="Cooper Hewitt Light" charset="0"/>
              </a:rPr>
              <a:t>Trans and feminist </a:t>
            </a:r>
            <a:r>
              <a:rPr lang="en-US" altLang="en-US" sz="3200" dirty="0">
                <a:solidFill>
                  <a:schemeClr val="dk2"/>
                </a:solidFill>
                <a:latin typeface="Helvetica Regular" pitchFamily="2" charset="0"/>
                <a:ea typeface="Cooper Hewitt Light" charset="0"/>
                <a:cs typeface="Cooper Hewitt Light" charset="0"/>
                <a:sym typeface="Open Sans"/>
              </a:rPr>
              <a:t>activist</a:t>
            </a:r>
          </a:p>
        </p:txBody>
      </p:sp>
    </p:spTree>
    <p:extLst>
      <p:ext uri="{BB962C8B-B14F-4D97-AF65-F5344CB8AC3E}">
        <p14:creationId xmlns:p14="http://schemas.microsoft.com/office/powerpoint/2010/main" val="20340669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533113" y="549299"/>
            <a:ext cx="11360800" cy="943200"/>
          </a:xfrm>
          <a:prstGeom prst="rect">
            <a:avLst/>
          </a:prstGeom>
        </p:spPr>
        <p:txBody>
          <a:bodyPr lIns="121900" tIns="121900" rIns="121900" bIns="121900" anchor="t" anchorCtr="0">
            <a:noAutofit/>
          </a:bodyPr>
          <a:lstStyle/>
          <a:p>
            <a:r>
              <a:rPr lang="en" dirty="0"/>
              <a:t>Terminology for sexuality</a:t>
            </a:r>
          </a:p>
        </p:txBody>
      </p:sp>
      <p:sp>
        <p:nvSpPr>
          <p:cNvPr id="282" name="Shape 282"/>
          <p:cNvSpPr txBox="1">
            <a:spLocks noGrp="1"/>
          </p:cNvSpPr>
          <p:nvPr>
            <p:ph type="body" idx="1"/>
          </p:nvPr>
        </p:nvSpPr>
        <p:spPr>
          <a:xfrm>
            <a:off x="533113" y="1492501"/>
            <a:ext cx="7872758" cy="4183557"/>
          </a:xfrm>
          <a:prstGeom prst="rect">
            <a:avLst/>
          </a:prstGeom>
        </p:spPr>
        <p:txBody>
          <a:bodyPr lIns="121900" tIns="121900" rIns="121900" bIns="121900" anchor="t" anchorCtr="0">
            <a:noAutofit/>
          </a:bodyPr>
          <a:lstStyle/>
          <a:p>
            <a:r>
              <a:rPr lang="en" sz="2800" b="1" dirty="0"/>
              <a:t>Straight: </a:t>
            </a:r>
            <a:r>
              <a:rPr lang="en" sz="2800" dirty="0"/>
              <a:t>women attracted primarily to men or men attracted primarily to women</a:t>
            </a:r>
          </a:p>
          <a:p>
            <a:r>
              <a:rPr lang="en" sz="2800" b="1" dirty="0"/>
              <a:t>Gay:</a:t>
            </a:r>
            <a:r>
              <a:rPr lang="en" sz="2800" dirty="0"/>
              <a:t> men or women attracted primarily to people of the same gender as themselves</a:t>
            </a:r>
          </a:p>
          <a:p>
            <a:r>
              <a:rPr lang="en" sz="2800" b="1" dirty="0"/>
              <a:t>Lesbian: </a:t>
            </a:r>
            <a:r>
              <a:rPr lang="en" sz="2800" dirty="0"/>
              <a:t>women attracted primarily to women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489046" y="461164"/>
            <a:ext cx="11360800" cy="943200"/>
          </a:xfrm>
          <a:prstGeom prst="rect">
            <a:avLst/>
          </a:prstGeom>
        </p:spPr>
        <p:txBody>
          <a:bodyPr lIns="121900" tIns="121900" rIns="121900" bIns="121900" anchor="t" anchorCtr="0">
            <a:noAutofit/>
          </a:bodyPr>
          <a:lstStyle/>
          <a:p>
            <a:r>
              <a:rPr lang="en" dirty="0"/>
              <a:t>Terminology for sexuality</a:t>
            </a:r>
          </a:p>
        </p:txBody>
      </p:sp>
      <p:sp>
        <p:nvSpPr>
          <p:cNvPr id="288" name="Shape 288"/>
          <p:cNvSpPr txBox="1">
            <a:spLocks noGrp="1"/>
          </p:cNvSpPr>
          <p:nvPr>
            <p:ph type="body" idx="1"/>
          </p:nvPr>
        </p:nvSpPr>
        <p:spPr>
          <a:xfrm>
            <a:off x="489048" y="1404366"/>
            <a:ext cx="8020281" cy="4249659"/>
          </a:xfrm>
          <a:prstGeom prst="rect">
            <a:avLst/>
          </a:prstGeom>
        </p:spPr>
        <p:txBody>
          <a:bodyPr lIns="121900" tIns="121900" rIns="121900" bIns="121900" anchor="t" anchorCtr="0">
            <a:noAutofit/>
          </a:bodyPr>
          <a:lstStyle/>
          <a:p>
            <a:r>
              <a:rPr lang="en" sz="2800" b="1" dirty="0"/>
              <a:t>Bisexual </a:t>
            </a:r>
            <a:r>
              <a:rPr lang="en" sz="2800" dirty="0"/>
              <a:t>or</a:t>
            </a:r>
            <a:r>
              <a:rPr lang="en" sz="2800" b="1" dirty="0"/>
              <a:t> pansexual: </a:t>
            </a:r>
            <a:r>
              <a:rPr lang="en" sz="2800" dirty="0"/>
              <a:t>people attracted to people of any gender (debate on-going)</a:t>
            </a:r>
          </a:p>
          <a:p>
            <a:r>
              <a:rPr lang="en" sz="2800" b="1" dirty="0"/>
              <a:t>Asexual: </a:t>
            </a:r>
            <a:r>
              <a:rPr lang="en" sz="2800" dirty="0"/>
              <a:t>people with little or no sexual attraction to people of any gender</a:t>
            </a:r>
          </a:p>
          <a:p>
            <a:r>
              <a:rPr lang="en" sz="2800" b="1" dirty="0"/>
              <a:t>Queer: </a:t>
            </a:r>
            <a:r>
              <a:rPr lang="en" sz="2800" dirty="0"/>
              <a:t>a useful catch-all term for people who don't fit easily into "straight cis woman" or "straight cis man"</a:t>
            </a:r>
          </a:p>
          <a:p>
            <a:endParaRPr sz="28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Shape 327"/>
          <p:cNvSpPr txBox="1">
            <a:spLocks noGrp="1"/>
          </p:cNvSpPr>
          <p:nvPr>
            <p:ph type="title"/>
          </p:nvPr>
        </p:nvSpPr>
        <p:spPr>
          <a:xfrm>
            <a:off x="274962" y="527266"/>
            <a:ext cx="11360800" cy="943200"/>
          </a:xfrm>
          <a:prstGeom prst="rect">
            <a:avLst/>
          </a:prstGeom>
        </p:spPr>
        <p:txBody>
          <a:bodyPr lIns="121900" tIns="121900" rIns="121900" bIns="121900" anchor="t" anchorCtr="0">
            <a:noAutofit/>
          </a:bodyPr>
          <a:lstStyle/>
          <a:p>
            <a:r>
              <a:rPr lang="en" dirty="0" err="1"/>
              <a:t>Microaggressions</a:t>
            </a:r>
            <a:r>
              <a:rPr lang="en" dirty="0"/>
              <a:t>: sexuality</a:t>
            </a:r>
          </a:p>
        </p:txBody>
      </p:sp>
      <p:sp>
        <p:nvSpPr>
          <p:cNvPr id="328" name="Shape 328"/>
          <p:cNvSpPr txBox="1">
            <a:spLocks noGrp="1"/>
          </p:cNvSpPr>
          <p:nvPr>
            <p:ph type="body" idx="1"/>
          </p:nvPr>
        </p:nvSpPr>
        <p:spPr>
          <a:xfrm>
            <a:off x="694064" y="1470466"/>
            <a:ext cx="8108415" cy="3170006"/>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 sz="2400" dirty="0"/>
              <a:t>Assuming that a person’s partner is a different gender</a:t>
            </a:r>
          </a:p>
          <a:p>
            <a:pPr marL="342900" indent="-342900">
              <a:buFont typeface="Arial" panose="020B0604020202020204" pitchFamily="34" charset="0"/>
              <a:buChar char="•"/>
            </a:pPr>
            <a:r>
              <a:rPr lang="en" sz="2400" dirty="0"/>
              <a:t>Assuming </a:t>
            </a:r>
            <a:r>
              <a:rPr lang="en-US" sz="2400" dirty="0"/>
              <a:t>because</a:t>
            </a:r>
            <a:r>
              <a:rPr lang="en" sz="2400" dirty="0"/>
              <a:t> a person’s partner is a different gender, that they are straight</a:t>
            </a:r>
          </a:p>
          <a:p>
            <a:pPr marL="342900" indent="-342900">
              <a:buFont typeface="Arial" panose="020B0604020202020204" pitchFamily="34" charset="0"/>
              <a:buChar char="•"/>
            </a:pPr>
            <a:r>
              <a:rPr lang="en" sz="2400" dirty="0"/>
              <a:t>Calling a queer person’s partner their “friend”</a:t>
            </a:r>
          </a:p>
          <a:p>
            <a:pPr marL="342900" indent="-342900">
              <a:buFont typeface="Arial" panose="020B0604020202020204" pitchFamily="34" charset="0"/>
              <a:buChar char="•"/>
            </a:pPr>
            <a:r>
              <a:rPr lang="en" sz="2400" dirty="0"/>
              <a:t>Calling a person’s sexuality a phase</a:t>
            </a:r>
          </a:p>
          <a:p>
            <a:pPr marL="342900" indent="-342900">
              <a:buFont typeface="Arial" panose="020B0604020202020204" pitchFamily="34" charset="0"/>
              <a:buChar char="•"/>
            </a:pPr>
            <a:r>
              <a:rPr lang="en" sz="2400" dirty="0"/>
              <a:t>“I know another gay person!”</a:t>
            </a:r>
          </a:p>
          <a:p>
            <a:pPr marL="342900" indent="-342900">
              <a:buFont typeface="Arial" panose="020B0604020202020204" pitchFamily="34" charset="0"/>
              <a:buChar char="•"/>
            </a:pPr>
            <a:endParaRPr lang="en" sz="2400" dirty="0"/>
          </a:p>
        </p:txBody>
      </p:sp>
    </p:spTree>
    <p:extLst>
      <p:ext uri="{BB962C8B-B14F-4D97-AF65-F5344CB8AC3E}">
        <p14:creationId xmlns:p14="http://schemas.microsoft.com/office/powerpoint/2010/main" val="39884161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Shape 293"/>
          <p:cNvSpPr txBox="1">
            <a:spLocks noGrp="1"/>
          </p:cNvSpPr>
          <p:nvPr>
            <p:ph type="title"/>
          </p:nvPr>
        </p:nvSpPr>
        <p:spPr>
          <a:xfrm>
            <a:off x="528810" y="604384"/>
            <a:ext cx="11360800" cy="943200"/>
          </a:xfrm>
          <a:prstGeom prst="rect">
            <a:avLst/>
          </a:prstGeom>
        </p:spPr>
        <p:txBody>
          <a:bodyPr lIns="121900" tIns="121900" rIns="121900" bIns="121900" anchor="t" anchorCtr="0">
            <a:noAutofit/>
          </a:bodyPr>
          <a:lstStyle/>
          <a:p>
            <a:r>
              <a:rPr lang="en" dirty="0"/>
              <a:t>Discussing race and ethnic groups:</a:t>
            </a:r>
          </a:p>
        </p:txBody>
      </p:sp>
      <p:sp>
        <p:nvSpPr>
          <p:cNvPr id="294" name="Shape 294"/>
          <p:cNvSpPr txBox="1">
            <a:spLocks noGrp="1"/>
          </p:cNvSpPr>
          <p:nvPr>
            <p:ph type="body" idx="1"/>
          </p:nvPr>
        </p:nvSpPr>
        <p:spPr>
          <a:xfrm>
            <a:off x="528812" y="1547584"/>
            <a:ext cx="8097397" cy="3908136"/>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sz="2400" dirty="0"/>
              <a:t>Use the term(s) for each ethnic group or race that the majority of that group prefers that outsiders use</a:t>
            </a:r>
            <a:r>
              <a:rPr lang="en-US" sz="2400" dirty="0"/>
              <a:t>.</a:t>
            </a:r>
            <a:endParaRPr lang="en" sz="2400" dirty="0"/>
          </a:p>
          <a:p>
            <a:pPr marL="457200" indent="-457200">
              <a:buFont typeface="Arial" panose="020B0604020202020204" pitchFamily="34" charset="0"/>
              <a:buChar char="•"/>
            </a:pPr>
            <a:r>
              <a:rPr lang="en" sz="2400" dirty="0"/>
              <a:t>Avoid abbreviations, just say or write the full name</a:t>
            </a:r>
            <a:r>
              <a:rPr lang="en-US" sz="2400" dirty="0"/>
              <a:t>.</a:t>
            </a:r>
            <a:endParaRPr lang="en" sz="2400" dirty="0"/>
          </a:p>
          <a:p>
            <a:pPr marL="457200" indent="-457200">
              <a:buFont typeface="Arial" panose="020B0604020202020204" pitchFamily="34" charset="0"/>
              <a:buChar char="•"/>
            </a:pPr>
            <a:r>
              <a:rPr lang="en" sz="2400" dirty="0"/>
              <a:t>Don’t make generalizations about food, jobs, religion, citizenship, immigration status, languages, hobbies, etc. based on race</a:t>
            </a:r>
            <a:r>
              <a:rPr lang="en-US" sz="2400" dirty="0"/>
              <a:t>.</a:t>
            </a:r>
            <a:endParaRPr lang="en" sz="2400" dirty="0"/>
          </a:p>
          <a:p>
            <a:pPr marL="457200" indent="-457200">
              <a:buFont typeface="Arial" panose="020B0604020202020204" pitchFamily="34" charset="0"/>
              <a:buChar char="•"/>
            </a:pPr>
            <a:r>
              <a:rPr lang="en" sz="2400" dirty="0"/>
              <a:t>Distinguish between citizenship and descent</a:t>
            </a:r>
            <a:r>
              <a:rPr lang="en-US" sz="2400" dirty="0"/>
              <a:t>.</a:t>
            </a:r>
            <a:endParaRPr lang="en" sz="2400" dirty="0"/>
          </a:p>
          <a:p>
            <a:pPr marL="457200" indent="-457200">
              <a:buFont typeface="Arial" panose="020B0604020202020204" pitchFamily="34" charset="0"/>
              <a:buChar char="•"/>
            </a:pPr>
            <a:endParaRPr sz="2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Shape 299"/>
          <p:cNvSpPr txBox="1">
            <a:spLocks noGrp="1"/>
          </p:cNvSpPr>
          <p:nvPr>
            <p:ph type="title"/>
          </p:nvPr>
        </p:nvSpPr>
        <p:spPr>
          <a:xfrm>
            <a:off x="411928" y="516249"/>
            <a:ext cx="11360800" cy="943200"/>
          </a:xfrm>
          <a:prstGeom prst="rect">
            <a:avLst/>
          </a:prstGeom>
        </p:spPr>
        <p:txBody>
          <a:bodyPr lIns="121900" tIns="121900" rIns="121900" bIns="121900" anchor="t" anchorCtr="0">
            <a:noAutofit/>
          </a:bodyPr>
          <a:lstStyle/>
          <a:p>
            <a:r>
              <a:rPr lang="en" dirty="0"/>
              <a:t>Commonly used terms for race:</a:t>
            </a:r>
          </a:p>
        </p:txBody>
      </p:sp>
      <p:sp>
        <p:nvSpPr>
          <p:cNvPr id="300" name="Shape 300"/>
          <p:cNvSpPr txBox="1">
            <a:spLocks noGrp="1"/>
          </p:cNvSpPr>
          <p:nvPr>
            <p:ph type="body" idx="1"/>
          </p:nvPr>
        </p:nvSpPr>
        <p:spPr>
          <a:xfrm>
            <a:off x="411930" y="1459449"/>
            <a:ext cx="7799943" cy="4040338"/>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 sz="2400" dirty="0"/>
              <a:t>People of color, white</a:t>
            </a:r>
          </a:p>
          <a:p>
            <a:pPr marL="342900" indent="-342900">
              <a:buFont typeface="Arial" panose="020B0604020202020204" pitchFamily="34" charset="0"/>
              <a:buChar char="•"/>
            </a:pPr>
            <a:r>
              <a:rPr lang="en" sz="2400" dirty="0"/>
              <a:t>Black, Latina/Latino/</a:t>
            </a:r>
            <a:r>
              <a:rPr lang="en" sz="2400" dirty="0" err="1"/>
              <a:t>Latinx</a:t>
            </a:r>
            <a:r>
              <a:rPr lang="en" sz="2400" dirty="0"/>
              <a:t>, Asian, Asian &amp; Pacific Islander (API), south Asian, east Asian.</a:t>
            </a:r>
          </a:p>
          <a:p>
            <a:pPr marL="461431" indent="-342900">
              <a:buFont typeface="Arial" panose="020B0604020202020204" pitchFamily="34" charset="0"/>
              <a:buChar char="•"/>
            </a:pPr>
            <a:r>
              <a:rPr lang="en" sz="2400" dirty="0"/>
              <a:t>Native Americans for indigenous peoples of mainland U.S.</a:t>
            </a:r>
          </a:p>
          <a:p>
            <a:pPr marL="461431" indent="-342900">
              <a:buFont typeface="Arial" panose="020B0604020202020204" pitchFamily="34" charset="0"/>
              <a:buChar char="•"/>
            </a:pPr>
            <a:r>
              <a:rPr lang="en" sz="2400" dirty="0"/>
              <a:t>First Nations for indigenous peoples of Canada</a:t>
            </a:r>
          </a:p>
          <a:p>
            <a:pPr marL="461431" indent="-342900">
              <a:buFont typeface="Arial" panose="020B0604020202020204" pitchFamily="34" charset="0"/>
              <a:buChar char="•"/>
            </a:pPr>
            <a:r>
              <a:rPr lang="en" sz="2400" dirty="0"/>
              <a:t>Native Hawaiians for indigenous peoples of Hawaii</a:t>
            </a:r>
          </a:p>
          <a:p>
            <a:pPr marL="461431" indent="-342900">
              <a:buFont typeface="Arial" panose="020B0604020202020204" pitchFamily="34" charset="0"/>
              <a:buChar char="•"/>
            </a:pPr>
            <a:r>
              <a:rPr lang="en" sz="2400" dirty="0"/>
              <a:t>Alaskan Natives for indigenous peoples of Alaska</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Shape 305"/>
          <p:cNvSpPr txBox="1">
            <a:spLocks noGrp="1"/>
          </p:cNvSpPr>
          <p:nvPr>
            <p:ph type="title"/>
          </p:nvPr>
        </p:nvSpPr>
        <p:spPr>
          <a:xfrm>
            <a:off x="279725" y="577876"/>
            <a:ext cx="11360800" cy="943200"/>
          </a:xfrm>
          <a:prstGeom prst="rect">
            <a:avLst/>
          </a:prstGeom>
        </p:spPr>
        <p:txBody>
          <a:bodyPr lIns="121900" tIns="121900" rIns="121900" bIns="121900" anchor="t" anchorCtr="0">
            <a:noAutofit/>
          </a:bodyPr>
          <a:lstStyle/>
          <a:p>
            <a:r>
              <a:rPr lang="en" dirty="0"/>
              <a:t>Discussing race:</a:t>
            </a:r>
          </a:p>
        </p:txBody>
      </p:sp>
      <p:sp>
        <p:nvSpPr>
          <p:cNvPr id="306" name="Shape 306"/>
          <p:cNvSpPr txBox="1">
            <a:spLocks noGrp="1"/>
          </p:cNvSpPr>
          <p:nvPr>
            <p:ph type="body" idx="1"/>
          </p:nvPr>
        </p:nvSpPr>
        <p:spPr>
          <a:xfrm>
            <a:off x="279725" y="1476399"/>
            <a:ext cx="5471080" cy="4370844"/>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 sz="2400" dirty="0"/>
              <a:t>Dog whistles: dogs can hear them but people can't</a:t>
            </a:r>
          </a:p>
          <a:p>
            <a:pPr marL="342900" indent="-342900">
              <a:buFont typeface="Arial" panose="020B0604020202020204" pitchFamily="34" charset="0"/>
              <a:buChar char="•"/>
            </a:pPr>
            <a:r>
              <a:rPr lang="en" sz="2400" dirty="0"/>
              <a:t>Don't use "dog whistle" terms to refer to an ethnic group indirectly - e.g., "ethnic" or "urban"</a:t>
            </a:r>
          </a:p>
          <a:p>
            <a:pPr marL="342900" indent="-342900">
              <a:buFont typeface="Arial" panose="020B0604020202020204" pitchFamily="34" charset="0"/>
              <a:buChar char="•"/>
            </a:pPr>
            <a:r>
              <a:rPr lang="en" sz="2400" dirty="0"/>
              <a:t>If uncertain about term to use to refer to a specific ethnic group, ask!</a:t>
            </a:r>
          </a:p>
        </p:txBody>
      </p:sp>
      <p:pic>
        <p:nvPicPr>
          <p:cNvPr id="307" name="Shape 307" descr="Dog_ultrasound_whistle_ID_tag.jpg"/>
          <p:cNvPicPr preferRelativeResize="0"/>
          <p:nvPr/>
        </p:nvPicPr>
        <p:blipFill rotWithShape="1">
          <a:blip r:embed="rId3">
            <a:alphaModFix/>
          </a:blip>
          <a:srcRect l="14176" t="9676" r="12331" b="18751"/>
          <a:stretch/>
        </p:blipFill>
        <p:spPr>
          <a:xfrm rot="5400000">
            <a:off x="5014770" y="1544458"/>
            <a:ext cx="4688997" cy="2974553"/>
          </a:xfrm>
          <a:prstGeom prst="rect">
            <a:avLst/>
          </a:prstGeom>
          <a:noFill/>
          <a:ln>
            <a:noFill/>
          </a:ln>
        </p:spPr>
      </p:pic>
      <p:sp>
        <p:nvSpPr>
          <p:cNvPr id="308" name="Shape 308"/>
          <p:cNvSpPr txBox="1"/>
          <p:nvPr/>
        </p:nvSpPr>
        <p:spPr>
          <a:xfrm>
            <a:off x="5162000" y="5485589"/>
            <a:ext cx="7964000" cy="929200"/>
          </a:xfrm>
          <a:prstGeom prst="rect">
            <a:avLst/>
          </a:prstGeom>
          <a:noFill/>
          <a:ln>
            <a:noFill/>
          </a:ln>
        </p:spPr>
        <p:txBody>
          <a:bodyPr lIns="121900" tIns="121900" rIns="121900" bIns="121900" anchor="t" anchorCtr="0">
            <a:noAutofit/>
          </a:bodyPr>
          <a:lstStyle/>
          <a:p>
            <a:r>
              <a:rPr lang="en" sz="1600" dirty="0">
                <a:solidFill>
                  <a:schemeClr val="lt2"/>
                </a:solidFill>
                <a:latin typeface="Helvetica Regular" pitchFamily="2" charset="0"/>
                <a:ea typeface="Cooper Hewitt Light" charset="0"/>
                <a:cs typeface="Cooper Hewitt Light" charset="0"/>
                <a:sym typeface="Open Sans"/>
              </a:rPr>
              <a:t>CC BY-SA Turbojet on Wikimedia Commons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Shape 327"/>
          <p:cNvSpPr txBox="1">
            <a:spLocks noGrp="1"/>
          </p:cNvSpPr>
          <p:nvPr>
            <p:ph type="title"/>
          </p:nvPr>
        </p:nvSpPr>
        <p:spPr>
          <a:xfrm>
            <a:off x="274962" y="527266"/>
            <a:ext cx="11360800" cy="943200"/>
          </a:xfrm>
          <a:prstGeom prst="rect">
            <a:avLst/>
          </a:prstGeom>
        </p:spPr>
        <p:txBody>
          <a:bodyPr lIns="121900" tIns="121900" rIns="121900" bIns="121900" anchor="t" anchorCtr="0">
            <a:noAutofit/>
          </a:bodyPr>
          <a:lstStyle/>
          <a:p>
            <a:r>
              <a:rPr lang="en" dirty="0" err="1"/>
              <a:t>Microaggressions</a:t>
            </a:r>
            <a:r>
              <a:rPr lang="en" dirty="0"/>
              <a:t>: race and ethnicity</a:t>
            </a:r>
          </a:p>
        </p:txBody>
      </p:sp>
      <p:sp>
        <p:nvSpPr>
          <p:cNvPr id="328" name="Shape 328"/>
          <p:cNvSpPr txBox="1">
            <a:spLocks noGrp="1"/>
          </p:cNvSpPr>
          <p:nvPr>
            <p:ph type="body" idx="1"/>
          </p:nvPr>
        </p:nvSpPr>
        <p:spPr>
          <a:xfrm>
            <a:off x="694064" y="1470466"/>
            <a:ext cx="8108415" cy="3170006"/>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 sz="2400" dirty="0"/>
              <a:t>Asking ”where are you from?” </a:t>
            </a:r>
          </a:p>
          <a:p>
            <a:pPr marL="342900" indent="-342900">
              <a:buFont typeface="Arial" panose="020B0604020202020204" pitchFamily="34" charset="0"/>
              <a:buChar char="•"/>
            </a:pPr>
            <a:r>
              <a:rPr lang="en" sz="2400" dirty="0"/>
              <a:t>Showing off language skills from a specific country after asking where someone is from</a:t>
            </a:r>
          </a:p>
          <a:p>
            <a:pPr marL="342900" indent="-342900">
              <a:buFont typeface="Arial" panose="020B0604020202020204" pitchFamily="34" charset="0"/>
              <a:buChar char="•"/>
            </a:pPr>
            <a:r>
              <a:rPr lang="en" sz="2400" dirty="0"/>
              <a:t>Calling a person of color, specifically Black people, “articulate”</a:t>
            </a:r>
          </a:p>
          <a:p>
            <a:pPr marL="342900" indent="-342900">
              <a:buFont typeface="Arial" panose="020B0604020202020204" pitchFamily="34" charset="0"/>
              <a:buChar char="•"/>
            </a:pPr>
            <a:r>
              <a:rPr lang="en" sz="2400" dirty="0"/>
              <a:t>“I have [race] friends.”</a:t>
            </a:r>
          </a:p>
          <a:p>
            <a:pPr marL="342900" indent="-342900">
              <a:buFont typeface="Arial" panose="020B0604020202020204" pitchFamily="34" charset="0"/>
              <a:buChar char="•"/>
            </a:pPr>
            <a:r>
              <a:rPr lang="en" sz="2400" dirty="0"/>
              <a:t>“I don’t see color.”</a:t>
            </a:r>
          </a:p>
          <a:p>
            <a:pPr marL="342900" indent="-342900">
              <a:buFont typeface="Arial" panose="020B0604020202020204" pitchFamily="34" charset="0"/>
              <a:buChar char="•"/>
            </a:pPr>
            <a:r>
              <a:rPr lang="en" sz="2400" dirty="0"/>
              <a:t>Comments about affirmative action or diversity hires</a:t>
            </a:r>
          </a:p>
        </p:txBody>
      </p:sp>
    </p:spTree>
    <p:extLst>
      <p:ext uri="{BB962C8B-B14F-4D97-AF65-F5344CB8AC3E}">
        <p14:creationId xmlns:p14="http://schemas.microsoft.com/office/powerpoint/2010/main" val="9080744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Shape 313"/>
          <p:cNvSpPr txBox="1">
            <a:spLocks noGrp="1"/>
          </p:cNvSpPr>
          <p:nvPr>
            <p:ph type="title"/>
          </p:nvPr>
        </p:nvSpPr>
        <p:spPr>
          <a:xfrm>
            <a:off x="594910" y="428113"/>
            <a:ext cx="11360800" cy="943200"/>
          </a:xfrm>
          <a:prstGeom prst="rect">
            <a:avLst/>
          </a:prstGeom>
        </p:spPr>
        <p:txBody>
          <a:bodyPr lIns="121900" tIns="121900" rIns="121900" bIns="121900" anchor="t" anchorCtr="0">
            <a:noAutofit/>
          </a:bodyPr>
          <a:lstStyle/>
          <a:p>
            <a:r>
              <a:rPr lang="en" dirty="0"/>
              <a:t>Terminology for disability</a:t>
            </a:r>
          </a:p>
        </p:txBody>
      </p:sp>
      <p:sp>
        <p:nvSpPr>
          <p:cNvPr id="314" name="Shape 314"/>
          <p:cNvSpPr txBox="1">
            <a:spLocks noGrp="1"/>
          </p:cNvSpPr>
          <p:nvPr>
            <p:ph type="body" idx="1"/>
          </p:nvPr>
        </p:nvSpPr>
        <p:spPr>
          <a:xfrm>
            <a:off x="594912" y="1371313"/>
            <a:ext cx="8031297" cy="3828648"/>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 sz="2400" dirty="0"/>
              <a:t>Use </a:t>
            </a:r>
            <a:r>
              <a:rPr lang="en" sz="2400" b="1" dirty="0"/>
              <a:t>abled person or non-disabled person</a:t>
            </a:r>
            <a:r>
              <a:rPr lang="en" sz="2400" dirty="0"/>
              <a:t>, </a:t>
            </a:r>
            <a:r>
              <a:rPr lang="en" sz="2400" b="1" dirty="0"/>
              <a:t>disabled person</a:t>
            </a:r>
            <a:r>
              <a:rPr lang="en" sz="2400" dirty="0"/>
              <a:t>, or </a:t>
            </a:r>
            <a:r>
              <a:rPr lang="en" sz="2400" b="1" dirty="0"/>
              <a:t>person with disabilities</a:t>
            </a:r>
            <a:r>
              <a:rPr lang="en-US" sz="2400" dirty="0"/>
              <a:t>.</a:t>
            </a:r>
          </a:p>
          <a:p>
            <a:pPr marL="342900" indent="-342900">
              <a:buFont typeface="Arial" panose="020B0604020202020204" pitchFamily="34" charset="0"/>
              <a:buChar char="•"/>
            </a:pPr>
            <a:r>
              <a:rPr lang="en" sz="2400" dirty="0"/>
              <a:t>Only use respectfully in cases of self-disclosure: </a:t>
            </a:r>
            <a:r>
              <a:rPr lang="en" sz="2400" b="1" dirty="0"/>
              <a:t>ADD/ADHD, </a:t>
            </a:r>
            <a:r>
              <a:rPr lang="en-US" sz="2400" b="1" dirty="0"/>
              <a:t>OCD, </a:t>
            </a:r>
            <a:r>
              <a:rPr lang="en" sz="2400" b="1" dirty="0"/>
              <a:t>autism spectrum, schizophrenic, bipolar...</a:t>
            </a:r>
          </a:p>
          <a:p>
            <a:pPr marL="342900" indent="-342900">
              <a:buFont typeface="Arial" panose="020B0604020202020204" pitchFamily="34" charset="0"/>
              <a:buChar char="•"/>
            </a:pPr>
            <a:r>
              <a:rPr lang="en-US" sz="2400" b="1" dirty="0"/>
              <a:t>Don’t use terms as nouns: </a:t>
            </a:r>
            <a:r>
              <a:rPr lang="en-US" sz="2400" dirty="0"/>
              <a:t>an autistic, an epileptic.</a:t>
            </a:r>
          </a:p>
          <a:p>
            <a:pPr marL="342900" indent="-342900">
              <a:buFont typeface="Arial" panose="020B0604020202020204" pitchFamily="34" charset="0"/>
              <a:buChar char="•"/>
            </a:pPr>
            <a:r>
              <a:rPr lang="en-US" sz="2400" b="1" dirty="0"/>
              <a:t>Don’t use euphemisms or judgmental terms: </a:t>
            </a:r>
            <a:r>
              <a:rPr lang="en-US" sz="2400" dirty="0"/>
              <a:t>“special needs, “differently able,” “mentally challenged,” “wheelchair bound,” “suffers from…,” “victim of…”</a:t>
            </a:r>
            <a:endParaRPr lang="en" sz="2400" dirty="0"/>
          </a:p>
          <a:p>
            <a:endParaRPr sz="24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Shape 319"/>
          <p:cNvSpPr txBox="1">
            <a:spLocks noGrp="1"/>
          </p:cNvSpPr>
          <p:nvPr>
            <p:ph type="title"/>
          </p:nvPr>
        </p:nvSpPr>
        <p:spPr>
          <a:xfrm>
            <a:off x="484743" y="604384"/>
            <a:ext cx="11360800" cy="943200"/>
          </a:xfrm>
          <a:prstGeom prst="rect">
            <a:avLst/>
          </a:prstGeom>
        </p:spPr>
        <p:txBody>
          <a:bodyPr lIns="121900" tIns="121900" rIns="121900" bIns="121900" anchor="t" anchorCtr="0">
            <a:noAutofit/>
          </a:bodyPr>
          <a:lstStyle/>
          <a:p>
            <a:r>
              <a:rPr lang="en" dirty="0"/>
              <a:t>Discussing disability</a:t>
            </a:r>
          </a:p>
        </p:txBody>
      </p:sp>
      <p:sp>
        <p:nvSpPr>
          <p:cNvPr id="320" name="Shape 320"/>
          <p:cNvSpPr txBox="1">
            <a:spLocks noGrp="1"/>
          </p:cNvSpPr>
          <p:nvPr>
            <p:ph type="body" idx="1"/>
          </p:nvPr>
        </p:nvSpPr>
        <p:spPr>
          <a:xfrm>
            <a:off x="484743" y="1547584"/>
            <a:ext cx="8207566" cy="3963220"/>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sz="2400" dirty="0"/>
              <a:t>Don’t use names of specific disabilities as metaphors or similes to indicate badness (</a:t>
            </a:r>
            <a:r>
              <a:rPr lang="en" sz="2400" b="1" dirty="0"/>
              <a:t>deaf, blind, etc.)</a:t>
            </a:r>
            <a:r>
              <a:rPr lang="en-US" sz="2400" dirty="0"/>
              <a:t>.</a:t>
            </a:r>
            <a:endParaRPr lang="en" sz="2400" dirty="0"/>
          </a:p>
          <a:p>
            <a:pPr marL="457200" indent="-457200">
              <a:buFont typeface="Arial" panose="020B0604020202020204" pitchFamily="34" charset="0"/>
              <a:buChar char="•"/>
            </a:pPr>
            <a:r>
              <a:rPr lang="en" sz="2400" dirty="0"/>
              <a:t>Don't use words historically associated with diagnosis: </a:t>
            </a:r>
            <a:r>
              <a:rPr lang="en" sz="2400" b="1" dirty="0"/>
              <a:t>lame, dumb, stupid, crazy, retard</a:t>
            </a:r>
            <a:r>
              <a:rPr lang="en" sz="2400" dirty="0"/>
              <a:t>, </a:t>
            </a:r>
            <a:r>
              <a:rPr lang="en" sz="2400" dirty="0" err="1"/>
              <a:t>etc</a:t>
            </a:r>
            <a:r>
              <a:rPr lang="en-US" sz="2400" dirty="0"/>
              <a:t>.</a:t>
            </a:r>
            <a:r>
              <a:rPr lang="en" sz="2400" dirty="0"/>
              <a:t> Instead use "foolish," "thoughtless," or "inconsiderate</a:t>
            </a:r>
            <a:r>
              <a:rPr lang="en-US" sz="2400" dirty="0"/>
              <a:t>.</a:t>
            </a:r>
            <a:r>
              <a:rPr lang="en" sz="2400" dirty="0"/>
              <a:t>” Or a specific adjective like "crowded," "disorganized," or "annoying</a:t>
            </a:r>
            <a:r>
              <a:rPr lang="en-US" sz="2400" dirty="0"/>
              <a:t>.</a:t>
            </a:r>
            <a:r>
              <a:rPr lang="en" sz="2400" dirty="0"/>
              <a:t>"</a:t>
            </a:r>
          </a:p>
          <a:p>
            <a:pPr marL="457200" indent="-457200">
              <a:buFont typeface="Arial" panose="020B0604020202020204" pitchFamily="34" charset="0"/>
              <a:buChar char="•"/>
            </a:pPr>
            <a:r>
              <a:rPr lang="en" sz="2400" dirty="0"/>
              <a:t>It’s </a:t>
            </a:r>
            <a:r>
              <a:rPr lang="en-US" sz="2400" dirty="0"/>
              <a:t>generally </a:t>
            </a:r>
            <a:r>
              <a:rPr lang="en" sz="2400" dirty="0"/>
              <a:t>fine to use figures of speech like "see what I mean" or "I hear you</a:t>
            </a:r>
            <a:r>
              <a:rPr lang="en-US" sz="2400" dirty="0"/>
              <a:t>.</a:t>
            </a:r>
            <a:r>
              <a:rPr lang="en" sz="2400" dirty="0"/>
              <a:t>”</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Shape 327"/>
          <p:cNvSpPr txBox="1">
            <a:spLocks noGrp="1"/>
          </p:cNvSpPr>
          <p:nvPr>
            <p:ph type="title"/>
          </p:nvPr>
        </p:nvSpPr>
        <p:spPr>
          <a:xfrm>
            <a:off x="694062" y="527266"/>
            <a:ext cx="11360800" cy="943200"/>
          </a:xfrm>
          <a:prstGeom prst="rect">
            <a:avLst/>
          </a:prstGeom>
        </p:spPr>
        <p:txBody>
          <a:bodyPr lIns="121900" tIns="121900" rIns="121900" bIns="121900" anchor="t" anchorCtr="0">
            <a:noAutofit/>
          </a:bodyPr>
          <a:lstStyle/>
          <a:p>
            <a:r>
              <a:rPr lang="en" dirty="0"/>
              <a:t>Discussing religion, class, age, etc.</a:t>
            </a:r>
          </a:p>
        </p:txBody>
      </p:sp>
      <p:sp>
        <p:nvSpPr>
          <p:cNvPr id="328" name="Shape 328"/>
          <p:cNvSpPr txBox="1">
            <a:spLocks noGrp="1"/>
          </p:cNvSpPr>
          <p:nvPr>
            <p:ph type="body" idx="1"/>
          </p:nvPr>
        </p:nvSpPr>
        <p:spPr>
          <a:xfrm>
            <a:off x="694064" y="1470466"/>
            <a:ext cx="8108415" cy="3170006"/>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 sz="2400" dirty="0"/>
              <a:t>Speak respectfully about religious or spiritual beliefs (but you don't need to be respectful of bigotry or intolerance).</a:t>
            </a:r>
          </a:p>
          <a:p>
            <a:pPr marL="342900" indent="-342900">
              <a:buFont typeface="Arial" panose="020B0604020202020204" pitchFamily="34" charset="0"/>
              <a:buChar char="•"/>
            </a:pPr>
            <a:r>
              <a:rPr lang="en" sz="2400" dirty="0"/>
              <a:t>Do not conflate religion and race. For example, </a:t>
            </a:r>
            <a:r>
              <a:rPr lang="en-US" sz="2400" dirty="0"/>
              <a:t>Judaism</a:t>
            </a:r>
            <a:r>
              <a:rPr lang="en" sz="2400" dirty="0"/>
              <a:t> and Islam are religions, not races.</a:t>
            </a:r>
          </a:p>
          <a:p>
            <a:pPr marL="342900" indent="-342900">
              <a:buFont typeface="Arial" panose="020B0604020202020204" pitchFamily="34" charset="0"/>
              <a:buChar char="•"/>
            </a:pPr>
            <a:r>
              <a:rPr lang="en" sz="2400" dirty="0"/>
              <a:t>Don’t use stereotypes about people with lower class jobs (e.g. janitor), adults of particular ages, family role (mother, grandparent, etc.)</a:t>
            </a:r>
          </a:p>
          <a:p>
            <a:pPr marL="342900" indent="-342900">
              <a:buFont typeface="Arial" panose="020B0604020202020204" pitchFamily="34" charset="0"/>
              <a:buChar char="•"/>
            </a:pPr>
            <a:r>
              <a:rPr lang="en" sz="2400" dirty="0"/>
              <a:t>Treat caregivers of all sorts respectfully, including mothers</a:t>
            </a:r>
            <a:r>
              <a:rPr lang="en-US" sz="2400" dirty="0"/>
              <a:t>.</a:t>
            </a:r>
            <a:endParaRPr lang="en"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p:nvPr>
        </p:nvSpPr>
        <p:spPr>
          <a:xfrm>
            <a:off x="363048" y="341118"/>
            <a:ext cx="11360800" cy="943200"/>
          </a:xfrm>
          <a:prstGeom prst="rect">
            <a:avLst/>
          </a:prstGeom>
        </p:spPr>
        <p:txBody>
          <a:bodyPr lIns="121900" tIns="121900" rIns="121900" bIns="121900" anchor="t" anchorCtr="0">
            <a:noAutofit/>
          </a:bodyPr>
          <a:lstStyle/>
          <a:p>
            <a:r>
              <a:rPr lang="en-US" dirty="0"/>
              <a:t>Agenda for today:</a:t>
            </a:r>
            <a:endParaRPr lang="en" dirty="0"/>
          </a:p>
        </p:txBody>
      </p:sp>
      <p:sp>
        <p:nvSpPr>
          <p:cNvPr id="153" name="Shape 153"/>
          <p:cNvSpPr txBox="1">
            <a:spLocks noGrp="1"/>
          </p:cNvSpPr>
          <p:nvPr>
            <p:ph type="body" idx="1"/>
          </p:nvPr>
        </p:nvSpPr>
        <p:spPr>
          <a:xfrm>
            <a:off x="363048" y="1284318"/>
            <a:ext cx="7277600" cy="4403600"/>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US" sz="2800" dirty="0"/>
              <a:t>What is an ally and why ally skills?</a:t>
            </a:r>
          </a:p>
          <a:p>
            <a:pPr marL="457200" indent="-457200">
              <a:buFont typeface="Arial" panose="020B0604020202020204" pitchFamily="34" charset="0"/>
              <a:buChar char="•"/>
            </a:pPr>
            <a:r>
              <a:rPr lang="en-US" sz="2800" dirty="0"/>
              <a:t>Terminology, discussion guidelines and dos and don’ts</a:t>
            </a:r>
          </a:p>
          <a:p>
            <a:pPr marL="457200" indent="-457200">
              <a:buFont typeface="Arial" panose="020B0604020202020204" pitchFamily="34" charset="0"/>
              <a:buChar char="•"/>
            </a:pPr>
            <a:r>
              <a:rPr lang="en-US" sz="2800" dirty="0"/>
              <a:t>Ally skills scenarios</a:t>
            </a:r>
          </a:p>
          <a:p>
            <a:pPr marL="457200" indent="-457200">
              <a:buFont typeface="Arial" panose="020B0604020202020204" pitchFamily="34" charset="0"/>
              <a:buChar char="•"/>
            </a:pPr>
            <a:r>
              <a:rPr lang="en-US" sz="2800" dirty="0"/>
              <a:t>Break</a:t>
            </a:r>
          </a:p>
          <a:p>
            <a:pPr marL="457200" indent="-457200">
              <a:buFont typeface="Arial" panose="020B0604020202020204" pitchFamily="34" charset="0"/>
              <a:buChar char="•"/>
            </a:pPr>
            <a:r>
              <a:rPr lang="en-US" sz="2800" dirty="0"/>
              <a:t>More scenarios</a:t>
            </a:r>
          </a:p>
          <a:p>
            <a:pPr marL="457200" indent="-457200">
              <a:buFont typeface="Arial" panose="020B0604020202020204" pitchFamily="34" charset="0"/>
              <a:buChar char="•"/>
            </a:pPr>
            <a:r>
              <a:rPr lang="en-US" sz="2800" dirty="0"/>
              <a:t>Wrap-up and general tips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Shape 239"/>
          <p:cNvSpPr txBox="1">
            <a:spLocks noGrp="1"/>
          </p:cNvSpPr>
          <p:nvPr>
            <p:ph type="title"/>
          </p:nvPr>
        </p:nvSpPr>
        <p:spPr>
          <a:xfrm>
            <a:off x="92404" y="2724701"/>
            <a:ext cx="8923283" cy="1505277"/>
          </a:xfrm>
          <a:prstGeom prst="rect">
            <a:avLst/>
          </a:prstGeom>
        </p:spPr>
        <p:txBody>
          <a:bodyPr lIns="121900" tIns="121900" rIns="121900" bIns="121900" anchor="ctr" anchorCtr="0">
            <a:noAutofit/>
          </a:bodyPr>
          <a:lstStyle/>
          <a:p>
            <a:r>
              <a:rPr lang="en" sz="6400" dirty="0"/>
              <a:t>What if I make a mistake?</a:t>
            </a:r>
          </a:p>
          <a:p>
            <a:endParaRPr dirty="0"/>
          </a:p>
          <a:p>
            <a:r>
              <a:rPr lang="en" sz="6400" dirty="0">
                <a:solidFill>
                  <a:schemeClr val="lt1"/>
                </a:solidFill>
              </a:rPr>
              <a:t>Apologize, correct yourself, and move on.</a:t>
            </a:r>
          </a:p>
        </p:txBody>
      </p:sp>
    </p:spTree>
    <p:extLst>
      <p:ext uri="{BB962C8B-B14F-4D97-AF65-F5344CB8AC3E}">
        <p14:creationId xmlns:p14="http://schemas.microsoft.com/office/powerpoint/2010/main" val="11707544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0" name="Shape 340"/>
          <p:cNvSpPr txBox="1">
            <a:spLocks noGrp="1"/>
          </p:cNvSpPr>
          <p:nvPr>
            <p:ph type="body" idx="1"/>
          </p:nvPr>
        </p:nvSpPr>
        <p:spPr>
          <a:xfrm>
            <a:off x="-1108400" y="1688433"/>
            <a:ext cx="11360800" cy="4403600"/>
          </a:xfrm>
          <a:prstGeom prst="rect">
            <a:avLst/>
          </a:prstGeom>
        </p:spPr>
        <p:txBody>
          <a:bodyPr lIns="121900" tIns="121900" rIns="121900" bIns="121900" anchor="t" anchorCtr="0">
            <a:noAutofit/>
          </a:bodyPr>
          <a:lstStyle/>
          <a:p>
            <a:endParaRPr sz="4000" dirty="0"/>
          </a:p>
          <a:p>
            <a:pPr algn="ctr"/>
            <a:r>
              <a:rPr lang="en" sz="6400" dirty="0">
                <a:solidFill>
                  <a:schemeClr val="accent1"/>
                </a:solidFill>
              </a:rPr>
              <a:t>Awkward...</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Shape 345"/>
          <p:cNvSpPr txBox="1">
            <a:spLocks noGrp="1"/>
          </p:cNvSpPr>
          <p:nvPr>
            <p:ph type="title"/>
          </p:nvPr>
        </p:nvSpPr>
        <p:spPr>
          <a:xfrm>
            <a:off x="-1108400" y="593367"/>
            <a:ext cx="11360800" cy="943200"/>
          </a:xfrm>
          <a:prstGeom prst="rect">
            <a:avLst/>
          </a:prstGeom>
        </p:spPr>
        <p:txBody>
          <a:bodyPr lIns="121900" tIns="121900" rIns="121900" bIns="121900" anchor="t" anchorCtr="0">
            <a:noAutofit/>
          </a:bodyPr>
          <a:lstStyle/>
          <a:p>
            <a:endParaRPr dirty="0"/>
          </a:p>
        </p:txBody>
      </p:sp>
      <p:sp>
        <p:nvSpPr>
          <p:cNvPr id="346" name="Shape 346"/>
          <p:cNvSpPr txBox="1">
            <a:spLocks noGrp="1"/>
          </p:cNvSpPr>
          <p:nvPr>
            <p:ph type="body" idx="1"/>
          </p:nvPr>
        </p:nvSpPr>
        <p:spPr>
          <a:xfrm>
            <a:off x="-1108400" y="1688433"/>
            <a:ext cx="11360800" cy="4403600"/>
          </a:xfrm>
          <a:prstGeom prst="rect">
            <a:avLst/>
          </a:prstGeom>
        </p:spPr>
        <p:txBody>
          <a:bodyPr lIns="121900" tIns="121900" rIns="121900" bIns="121900" anchor="t" anchorCtr="0">
            <a:noAutofit/>
          </a:bodyPr>
          <a:lstStyle/>
          <a:p>
            <a:endParaRPr dirty="0"/>
          </a:p>
        </p:txBody>
      </p:sp>
      <p:pic>
        <p:nvPicPr>
          <p:cNvPr id="347" name="Shape 347" descr="sneezing_cat1.jpg"/>
          <p:cNvPicPr preferRelativeResize="0"/>
          <p:nvPr/>
        </p:nvPicPr>
        <p:blipFill>
          <a:blip r:embed="rId3">
            <a:alphaModFix/>
          </a:blip>
          <a:stretch>
            <a:fillRect/>
          </a:stretch>
        </p:blipFill>
        <p:spPr>
          <a:xfrm>
            <a:off x="-1524000" y="-111391"/>
            <a:ext cx="12715432" cy="8471660"/>
          </a:xfrm>
          <a:prstGeom prst="rect">
            <a:avLst/>
          </a:prstGeom>
          <a:noFill/>
          <a:ln>
            <a:noFill/>
          </a:ln>
        </p:spPr>
      </p:pic>
      <p:sp>
        <p:nvSpPr>
          <p:cNvPr id="348" name="Shape 348"/>
          <p:cNvSpPr txBox="1"/>
          <p:nvPr/>
        </p:nvSpPr>
        <p:spPr>
          <a:xfrm>
            <a:off x="789533" y="5632367"/>
            <a:ext cx="6210800" cy="908800"/>
          </a:xfrm>
          <a:prstGeom prst="rect">
            <a:avLst/>
          </a:prstGeom>
          <a:noFill/>
          <a:ln>
            <a:noFill/>
          </a:ln>
        </p:spPr>
        <p:txBody>
          <a:bodyPr lIns="121900" tIns="121900" rIns="121900" bIns="121900" anchor="ctr" anchorCtr="0">
            <a:noAutofit/>
          </a:bodyPr>
          <a:lstStyle/>
          <a:p>
            <a:r>
              <a:rPr lang="en" sz="1867" dirty="0">
                <a:solidFill>
                  <a:schemeClr val="lt1"/>
                </a:solidFill>
                <a:latin typeface="Helvetica Regular" pitchFamily="2" charset="0"/>
                <a:ea typeface="Cooper Hewitt Light" charset="0"/>
                <a:cs typeface="Cooper Hewitt Light" charset="0"/>
                <a:sym typeface="Open Sans"/>
              </a:rPr>
              <a:t>CC BY Andrew </a:t>
            </a:r>
            <a:r>
              <a:rPr lang="en" sz="1867" dirty="0" err="1">
                <a:solidFill>
                  <a:schemeClr val="lt1"/>
                </a:solidFill>
                <a:latin typeface="Helvetica Regular" pitchFamily="2" charset="0"/>
                <a:ea typeface="Cooper Hewitt Light" charset="0"/>
                <a:cs typeface="Cooper Hewitt Light" charset="0"/>
                <a:sym typeface="Open Sans"/>
              </a:rPr>
              <a:t>Kuznetzov</a:t>
            </a:r>
            <a:r>
              <a:rPr lang="en" sz="1867" dirty="0">
                <a:solidFill>
                  <a:schemeClr val="lt1"/>
                </a:solidFill>
                <a:latin typeface="Helvetica Regular" pitchFamily="2" charset="0"/>
                <a:ea typeface="Cooper Hewitt Light" charset="0"/>
                <a:cs typeface="Cooper Hewitt Light" charset="0"/>
                <a:sym typeface="Open Sans"/>
              </a:rPr>
              <a:t> https://</a:t>
            </a:r>
            <a:r>
              <a:rPr lang="en" sz="1867" dirty="0" err="1">
                <a:solidFill>
                  <a:schemeClr val="lt1"/>
                </a:solidFill>
                <a:latin typeface="Helvetica Regular" pitchFamily="2" charset="0"/>
                <a:ea typeface="Cooper Hewitt Light" charset="0"/>
                <a:cs typeface="Cooper Hewitt Light" charset="0"/>
                <a:sym typeface="Open Sans"/>
              </a:rPr>
              <a:t>flic.kr</a:t>
            </a:r>
            <a:r>
              <a:rPr lang="en" sz="1867" dirty="0">
                <a:solidFill>
                  <a:schemeClr val="lt1"/>
                </a:solidFill>
                <a:latin typeface="Helvetica Regular" pitchFamily="2" charset="0"/>
                <a:ea typeface="Cooper Hewitt Light" charset="0"/>
                <a:cs typeface="Cooper Hewitt Light" charset="0"/>
                <a:sym typeface="Open Sans"/>
              </a:rPr>
              <a:t>/p/4c8Sax </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Shape 353"/>
          <p:cNvSpPr txBox="1">
            <a:spLocks noGrp="1"/>
          </p:cNvSpPr>
          <p:nvPr>
            <p:ph type="title"/>
          </p:nvPr>
        </p:nvSpPr>
        <p:spPr>
          <a:xfrm>
            <a:off x="-1108400" y="593367"/>
            <a:ext cx="11360800" cy="943200"/>
          </a:xfrm>
          <a:prstGeom prst="rect">
            <a:avLst/>
          </a:prstGeom>
        </p:spPr>
        <p:txBody>
          <a:bodyPr lIns="121900" tIns="121900" rIns="121900" bIns="121900" anchor="t" anchorCtr="0">
            <a:noAutofit/>
          </a:bodyPr>
          <a:lstStyle/>
          <a:p>
            <a:endParaRPr dirty="0"/>
          </a:p>
        </p:txBody>
      </p:sp>
      <p:sp>
        <p:nvSpPr>
          <p:cNvPr id="354" name="Shape 354"/>
          <p:cNvSpPr txBox="1">
            <a:spLocks noGrp="1"/>
          </p:cNvSpPr>
          <p:nvPr>
            <p:ph type="body" idx="1"/>
          </p:nvPr>
        </p:nvSpPr>
        <p:spPr>
          <a:xfrm>
            <a:off x="-1108400" y="1688433"/>
            <a:ext cx="11360800" cy="4403600"/>
          </a:xfrm>
          <a:prstGeom prst="rect">
            <a:avLst/>
          </a:prstGeom>
        </p:spPr>
        <p:txBody>
          <a:bodyPr lIns="121900" tIns="121900" rIns="121900" bIns="121900" anchor="t" anchorCtr="0">
            <a:noAutofit/>
          </a:bodyPr>
          <a:lstStyle/>
          <a:p>
            <a:endParaRPr dirty="0"/>
          </a:p>
        </p:txBody>
      </p:sp>
      <p:pic>
        <p:nvPicPr>
          <p:cNvPr id="355" name="Shape 355" descr="sneezing_cat2.png"/>
          <p:cNvPicPr preferRelativeResize="0"/>
          <p:nvPr/>
        </p:nvPicPr>
        <p:blipFill>
          <a:blip r:embed="rId3">
            <a:alphaModFix/>
          </a:blip>
          <a:stretch>
            <a:fillRect/>
          </a:stretch>
        </p:blipFill>
        <p:spPr>
          <a:xfrm>
            <a:off x="-1592900" y="-2107000"/>
            <a:ext cx="12081855" cy="9061399"/>
          </a:xfrm>
          <a:prstGeom prst="rect">
            <a:avLst/>
          </a:prstGeom>
          <a:noFill/>
          <a:ln>
            <a:noFill/>
          </a:ln>
        </p:spPr>
      </p:pic>
      <p:sp>
        <p:nvSpPr>
          <p:cNvPr id="356" name="Shape 356"/>
          <p:cNvSpPr txBox="1"/>
          <p:nvPr/>
        </p:nvSpPr>
        <p:spPr>
          <a:xfrm>
            <a:off x="2703733" y="6091833"/>
            <a:ext cx="5315600" cy="593200"/>
          </a:xfrm>
          <a:prstGeom prst="rect">
            <a:avLst/>
          </a:prstGeom>
          <a:noFill/>
          <a:ln>
            <a:noFill/>
          </a:ln>
        </p:spPr>
        <p:txBody>
          <a:bodyPr lIns="121900" tIns="121900" rIns="121900" bIns="121900" anchor="ctr" anchorCtr="0">
            <a:noAutofit/>
          </a:bodyPr>
          <a:lstStyle/>
          <a:p>
            <a:r>
              <a:rPr lang="en" sz="1867" dirty="0">
                <a:latin typeface="Helvetica Regular" pitchFamily="2" charset="0"/>
                <a:ea typeface="Cooper Hewitt Light" charset="0"/>
                <a:cs typeface="Cooper Hewitt Light" charset="0"/>
                <a:sym typeface="Open Sans"/>
              </a:rPr>
              <a:t>CC BY John of Wales https://</a:t>
            </a:r>
            <a:r>
              <a:rPr lang="en" sz="1867" dirty="0" err="1">
                <a:latin typeface="Helvetica Regular" pitchFamily="2" charset="0"/>
                <a:ea typeface="Cooper Hewitt Light" charset="0"/>
                <a:cs typeface="Cooper Hewitt Light" charset="0"/>
                <a:sym typeface="Open Sans"/>
              </a:rPr>
              <a:t>flic.kr</a:t>
            </a:r>
            <a:r>
              <a:rPr lang="en" sz="1867" dirty="0">
                <a:latin typeface="Helvetica Regular" pitchFamily="2" charset="0"/>
                <a:ea typeface="Cooper Hewitt Light" charset="0"/>
                <a:cs typeface="Cooper Hewitt Light" charset="0"/>
                <a:sym typeface="Open Sans"/>
              </a:rPr>
              <a:t>/p/</a:t>
            </a:r>
            <a:r>
              <a:rPr lang="en" sz="1867" dirty="0" err="1">
                <a:latin typeface="Helvetica Regular" pitchFamily="2" charset="0"/>
                <a:ea typeface="Cooper Hewitt Light" charset="0"/>
                <a:cs typeface="Cooper Hewitt Light" charset="0"/>
                <a:sym typeface="Open Sans"/>
              </a:rPr>
              <a:t>HaeRd</a:t>
            </a:r>
            <a:r>
              <a:rPr lang="en" sz="1867" dirty="0">
                <a:latin typeface="Helvetica Regular" pitchFamily="2" charset="0"/>
                <a:ea typeface="Cooper Hewitt Light" charset="0"/>
                <a:cs typeface="Cooper Hewitt Light" charset="0"/>
                <a:sym typeface="Open Sans"/>
              </a:rPr>
              <a:t>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Shape 361"/>
          <p:cNvSpPr txBox="1">
            <a:spLocks noGrp="1"/>
          </p:cNvSpPr>
          <p:nvPr>
            <p:ph type="title"/>
          </p:nvPr>
        </p:nvSpPr>
        <p:spPr>
          <a:xfrm>
            <a:off x="-1108400" y="593367"/>
            <a:ext cx="11360800" cy="943200"/>
          </a:xfrm>
          <a:prstGeom prst="rect">
            <a:avLst/>
          </a:prstGeom>
        </p:spPr>
        <p:txBody>
          <a:bodyPr lIns="121900" tIns="121900" rIns="121900" bIns="121900" anchor="t" anchorCtr="0">
            <a:noAutofit/>
          </a:bodyPr>
          <a:lstStyle/>
          <a:p>
            <a:endParaRPr dirty="0"/>
          </a:p>
        </p:txBody>
      </p:sp>
      <p:sp>
        <p:nvSpPr>
          <p:cNvPr id="362" name="Shape 362"/>
          <p:cNvSpPr txBox="1">
            <a:spLocks noGrp="1"/>
          </p:cNvSpPr>
          <p:nvPr>
            <p:ph type="body" idx="1"/>
          </p:nvPr>
        </p:nvSpPr>
        <p:spPr>
          <a:xfrm>
            <a:off x="-1108400" y="1688433"/>
            <a:ext cx="11360800" cy="4403600"/>
          </a:xfrm>
          <a:prstGeom prst="rect">
            <a:avLst/>
          </a:prstGeom>
        </p:spPr>
        <p:txBody>
          <a:bodyPr lIns="121900" tIns="121900" rIns="121900" bIns="121900" anchor="t" anchorCtr="0">
            <a:noAutofit/>
          </a:bodyPr>
          <a:lstStyle/>
          <a:p>
            <a:endParaRPr dirty="0"/>
          </a:p>
        </p:txBody>
      </p:sp>
      <p:pic>
        <p:nvPicPr>
          <p:cNvPr id="363" name="Shape 363" descr="sneezing_cat3.png"/>
          <p:cNvPicPr preferRelativeResize="0"/>
          <p:nvPr/>
        </p:nvPicPr>
        <p:blipFill>
          <a:blip r:embed="rId3">
            <a:alphaModFix/>
          </a:blip>
          <a:stretch>
            <a:fillRect/>
          </a:stretch>
        </p:blipFill>
        <p:spPr>
          <a:xfrm>
            <a:off x="-304800" y="-625803"/>
            <a:ext cx="9994900" cy="7890203"/>
          </a:xfrm>
          <a:prstGeom prst="rect">
            <a:avLst/>
          </a:prstGeom>
          <a:noFill/>
          <a:ln>
            <a:noFill/>
          </a:ln>
        </p:spPr>
      </p:pic>
      <p:sp>
        <p:nvSpPr>
          <p:cNvPr id="364" name="Shape 364"/>
          <p:cNvSpPr txBox="1"/>
          <p:nvPr/>
        </p:nvSpPr>
        <p:spPr>
          <a:xfrm>
            <a:off x="2432472" y="5390651"/>
            <a:ext cx="6362400" cy="593200"/>
          </a:xfrm>
          <a:prstGeom prst="rect">
            <a:avLst/>
          </a:prstGeom>
          <a:noFill/>
          <a:ln>
            <a:noFill/>
          </a:ln>
        </p:spPr>
        <p:txBody>
          <a:bodyPr lIns="121900" tIns="121900" rIns="121900" bIns="121900" anchor="ctr" anchorCtr="0">
            <a:noAutofit/>
          </a:bodyPr>
          <a:lstStyle/>
          <a:p>
            <a:r>
              <a:rPr lang="en" sz="1867" dirty="0">
                <a:latin typeface="Helvetica Regular" pitchFamily="2" charset="0"/>
                <a:ea typeface="Cooper Hewitt Light" charset="0"/>
                <a:cs typeface="Cooper Hewitt Light" charset="0"/>
                <a:sym typeface="Open Sans"/>
              </a:rPr>
              <a:t>CC BY-SA Jocelyn </a:t>
            </a:r>
            <a:r>
              <a:rPr lang="en" sz="1867" dirty="0" err="1">
                <a:latin typeface="Helvetica Regular" pitchFamily="2" charset="0"/>
                <a:ea typeface="Cooper Hewitt Light" charset="0"/>
                <a:cs typeface="Cooper Hewitt Light" charset="0"/>
                <a:sym typeface="Open Sans"/>
              </a:rPr>
              <a:t>Kinghorn</a:t>
            </a:r>
            <a:r>
              <a:rPr lang="en" sz="1867" dirty="0">
                <a:latin typeface="Helvetica Regular" pitchFamily="2" charset="0"/>
                <a:ea typeface="Cooper Hewitt Light" charset="0"/>
                <a:cs typeface="Cooper Hewitt Light" charset="0"/>
                <a:sym typeface="Open Sans"/>
              </a:rPr>
              <a:t> https://</a:t>
            </a:r>
            <a:r>
              <a:rPr lang="en" sz="1867" dirty="0" err="1">
                <a:latin typeface="Helvetica Regular" pitchFamily="2" charset="0"/>
                <a:ea typeface="Cooper Hewitt Light" charset="0"/>
                <a:cs typeface="Cooper Hewitt Light" charset="0"/>
                <a:sym typeface="Open Sans"/>
              </a:rPr>
              <a:t>flic.kr</a:t>
            </a:r>
            <a:r>
              <a:rPr lang="en" sz="1867" dirty="0">
                <a:latin typeface="Helvetica Regular" pitchFamily="2" charset="0"/>
                <a:ea typeface="Cooper Hewitt Light" charset="0"/>
                <a:cs typeface="Cooper Hewitt Light" charset="0"/>
                <a:sym typeface="Open Sans"/>
              </a:rPr>
              <a:t>/p/</a:t>
            </a:r>
            <a:r>
              <a:rPr lang="en" sz="1867" dirty="0" err="1">
                <a:latin typeface="Helvetica Regular" pitchFamily="2" charset="0"/>
                <a:ea typeface="Cooper Hewitt Light" charset="0"/>
                <a:cs typeface="Cooper Hewitt Light" charset="0"/>
                <a:sym typeface="Open Sans"/>
              </a:rPr>
              <a:t>jXHrXR</a:t>
            </a:r>
            <a:r>
              <a:rPr lang="en" sz="1867" dirty="0">
                <a:latin typeface="Helvetica Regular" pitchFamily="2" charset="0"/>
                <a:ea typeface="Cooper Hewitt Light" charset="0"/>
                <a:cs typeface="Cooper Hewitt Light" charset="0"/>
                <a:sym typeface="Open Sans"/>
              </a:rPr>
              <a:t> </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332"/>
        <p:cNvGrpSpPr/>
        <p:nvPr/>
      </p:nvGrpSpPr>
      <p:grpSpPr>
        <a:xfrm>
          <a:off x="0" y="0"/>
          <a:ext cx="0" cy="0"/>
          <a:chOff x="0" y="0"/>
          <a:chExt cx="0" cy="0"/>
        </a:xfrm>
      </p:grpSpPr>
      <p:sp>
        <p:nvSpPr>
          <p:cNvPr id="333" name="Shape 333"/>
          <p:cNvSpPr txBox="1">
            <a:spLocks noGrp="1"/>
          </p:cNvSpPr>
          <p:nvPr>
            <p:ph type="title"/>
          </p:nvPr>
        </p:nvSpPr>
        <p:spPr>
          <a:xfrm>
            <a:off x="433962" y="593367"/>
            <a:ext cx="11360800" cy="943200"/>
          </a:xfrm>
          <a:prstGeom prst="rect">
            <a:avLst/>
          </a:prstGeom>
        </p:spPr>
        <p:txBody>
          <a:bodyPr lIns="121900" tIns="121900" rIns="121900" bIns="121900" anchor="t" anchorCtr="0">
            <a:noAutofit/>
          </a:bodyPr>
          <a:lstStyle/>
          <a:p>
            <a:r>
              <a:rPr lang="en-US" dirty="0"/>
              <a:t>Content warnings</a:t>
            </a:r>
            <a:endParaRPr lang="en" dirty="0"/>
          </a:p>
        </p:txBody>
      </p:sp>
      <p:sp>
        <p:nvSpPr>
          <p:cNvPr id="334" name="Shape 334"/>
          <p:cNvSpPr txBox="1">
            <a:spLocks noGrp="1"/>
          </p:cNvSpPr>
          <p:nvPr>
            <p:ph type="body" idx="1"/>
          </p:nvPr>
        </p:nvSpPr>
        <p:spPr>
          <a:xfrm>
            <a:off x="433964" y="1536567"/>
            <a:ext cx="8599869" cy="4403600"/>
          </a:xfrm>
          <a:prstGeom prst="rect">
            <a:avLst/>
          </a:prstGeom>
        </p:spPr>
        <p:txBody>
          <a:bodyPr lIns="121900" tIns="121900" rIns="121900" bIns="121900" anchor="t" anchorCtr="0">
            <a:noAutofit/>
          </a:bodyPr>
          <a:lstStyle/>
          <a:p>
            <a:r>
              <a:rPr lang="en-US" sz="2400" dirty="0"/>
              <a:t>The scenarios contain discussions of: racism, Islamophobia, and street harassment.</a:t>
            </a:r>
          </a:p>
          <a:p>
            <a:r>
              <a:rPr lang="en-US" sz="2400" dirty="0"/>
              <a:t>Note: neither the scenarios nor I will use specific slurs, but some may use uncomfortable language. </a:t>
            </a:r>
          </a:p>
          <a:p>
            <a:r>
              <a:rPr lang="en-US" sz="2400" dirty="0"/>
              <a:t>Absolutely do not speculate about what language might be used or reproduce slurs in the context of your answers. </a:t>
            </a:r>
            <a:endParaRPr lang="en" sz="2400" dirty="0"/>
          </a:p>
        </p:txBody>
      </p:sp>
    </p:spTree>
    <p:extLst>
      <p:ext uri="{BB962C8B-B14F-4D97-AF65-F5344CB8AC3E}">
        <p14:creationId xmlns:p14="http://schemas.microsoft.com/office/powerpoint/2010/main" val="11776897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77E6788-F9BB-D44C-B807-BC41E88A7CA1}"/>
              </a:ext>
            </a:extLst>
          </p:cNvPr>
          <p:cNvSpPr txBox="1"/>
          <p:nvPr/>
        </p:nvSpPr>
        <p:spPr>
          <a:xfrm>
            <a:off x="814650" y="2094807"/>
            <a:ext cx="7691351" cy="2308324"/>
          </a:xfrm>
          <a:prstGeom prst="rect">
            <a:avLst/>
          </a:prstGeom>
          <a:noFill/>
        </p:spPr>
        <p:txBody>
          <a:bodyPr wrap="square" rtlCol="0">
            <a:spAutoFit/>
          </a:bodyPr>
          <a:lstStyle/>
          <a:p>
            <a:pPr algn="ctr"/>
            <a:r>
              <a:rPr lang="en-US" sz="7200" dirty="0">
                <a:solidFill>
                  <a:schemeClr val="bg1"/>
                </a:solidFill>
                <a:latin typeface="Helvetica" pitchFamily="2" charset="0"/>
              </a:rPr>
              <a:t>Practice Scenarios</a:t>
            </a:r>
          </a:p>
        </p:txBody>
      </p:sp>
    </p:spTree>
    <p:extLst>
      <p:ext uri="{BB962C8B-B14F-4D97-AF65-F5344CB8AC3E}">
        <p14:creationId xmlns:p14="http://schemas.microsoft.com/office/powerpoint/2010/main" val="38143769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Shape 385"/>
          <p:cNvSpPr txBox="1">
            <a:spLocks noGrp="1"/>
          </p:cNvSpPr>
          <p:nvPr>
            <p:ph type="title"/>
          </p:nvPr>
        </p:nvSpPr>
        <p:spPr>
          <a:xfrm>
            <a:off x="336331" y="562849"/>
            <a:ext cx="11360800" cy="943200"/>
          </a:xfrm>
          <a:prstGeom prst="rect">
            <a:avLst/>
          </a:prstGeom>
        </p:spPr>
        <p:txBody>
          <a:bodyPr lIns="121900" tIns="121900" rIns="121900" bIns="121900" anchor="t" anchorCtr="0">
            <a:noAutofit/>
          </a:bodyPr>
          <a:lstStyle/>
          <a:p>
            <a:r>
              <a:rPr lang="en" dirty="0"/>
              <a:t>DREADED GROUP CHOOSING TIME</a:t>
            </a:r>
          </a:p>
        </p:txBody>
      </p:sp>
      <p:sp>
        <p:nvSpPr>
          <p:cNvPr id="386" name="Shape 386"/>
          <p:cNvSpPr txBox="1">
            <a:spLocks noGrp="1"/>
          </p:cNvSpPr>
          <p:nvPr>
            <p:ph type="body" idx="1"/>
          </p:nvPr>
        </p:nvSpPr>
        <p:spPr>
          <a:xfrm>
            <a:off x="336331" y="1506051"/>
            <a:ext cx="8554282" cy="3966133"/>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sz="2800" dirty="0"/>
              <a:t>Form groups of 4 - 6 people</a:t>
            </a:r>
            <a:r>
              <a:rPr lang="en-US" sz="2800" dirty="0"/>
              <a:t>.</a:t>
            </a:r>
            <a:endParaRPr lang="en" sz="2800" dirty="0"/>
          </a:p>
          <a:p>
            <a:pPr marL="457200" indent="-457200">
              <a:buFont typeface="Arial" panose="020B0604020202020204" pitchFamily="34" charset="0"/>
              <a:buChar char="•"/>
            </a:pPr>
            <a:r>
              <a:rPr lang="en" sz="2800" dirty="0"/>
              <a:t>Groups that are more diverse have better discussions</a:t>
            </a:r>
            <a:r>
              <a:rPr lang="en-US" sz="2800" dirty="0"/>
              <a:t>.</a:t>
            </a:r>
            <a:endParaRPr lang="en" sz="2800" dirty="0"/>
          </a:p>
          <a:p>
            <a:pPr marL="457200" indent="-457200">
              <a:buFont typeface="Arial" panose="020B0604020202020204" pitchFamily="34" charset="0"/>
              <a:buChar char="•"/>
            </a:pPr>
            <a:r>
              <a:rPr lang="en" sz="2800" dirty="0"/>
              <a:t>Introduce yourselves BRIEFLY (1-3 sentences) and include your pronouns</a:t>
            </a:r>
            <a:r>
              <a:rPr lang="en-US" sz="2800" dirty="0"/>
              <a:t>.</a:t>
            </a:r>
            <a:endParaRPr lang="en" sz="2800" dirty="0"/>
          </a:p>
          <a:p>
            <a:pPr marL="457200" indent="-457200">
              <a:buFont typeface="Arial" panose="020B0604020202020204" pitchFamily="34" charset="0"/>
              <a:buChar char="•"/>
            </a:pPr>
            <a:r>
              <a:rPr lang="en" sz="2800" dirty="0"/>
              <a:t>At the breaks, please volunteer to change groups</a:t>
            </a:r>
            <a:r>
              <a:rPr lang="en-US" sz="2800" dirty="0"/>
              <a:t>.</a:t>
            </a:r>
            <a:endParaRPr lang="en" sz="28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Shape 391"/>
          <p:cNvSpPr txBox="1">
            <a:spLocks noGrp="1"/>
          </p:cNvSpPr>
          <p:nvPr>
            <p:ph type="title"/>
          </p:nvPr>
        </p:nvSpPr>
        <p:spPr>
          <a:xfrm>
            <a:off x="489172" y="477753"/>
            <a:ext cx="11360800" cy="943200"/>
          </a:xfrm>
          <a:prstGeom prst="rect">
            <a:avLst/>
          </a:prstGeom>
        </p:spPr>
        <p:txBody>
          <a:bodyPr lIns="121900" tIns="121900" rIns="121900" bIns="121900" anchor="t" anchorCtr="0">
            <a:noAutofit/>
          </a:bodyPr>
          <a:lstStyle/>
          <a:p>
            <a:r>
              <a:rPr lang="en" dirty="0"/>
              <a:t>Preparing for group discussion</a:t>
            </a:r>
          </a:p>
        </p:txBody>
      </p:sp>
      <p:sp>
        <p:nvSpPr>
          <p:cNvPr id="392" name="Shape 392"/>
          <p:cNvSpPr txBox="1">
            <a:spLocks noGrp="1"/>
          </p:cNvSpPr>
          <p:nvPr>
            <p:ph type="body" idx="1"/>
          </p:nvPr>
        </p:nvSpPr>
        <p:spPr>
          <a:xfrm>
            <a:off x="489174" y="1677923"/>
            <a:ext cx="8129311" cy="4512670"/>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sz="2800" dirty="0"/>
              <a:t>If everyone in the group has the same pronouns, tell the instructor</a:t>
            </a:r>
            <a:r>
              <a:rPr lang="en-US" sz="2800" dirty="0"/>
              <a:t>.</a:t>
            </a:r>
            <a:endParaRPr lang="en" sz="2800" dirty="0"/>
          </a:p>
          <a:p>
            <a:pPr marL="457200" indent="-457200">
              <a:buFont typeface="Arial" panose="020B0604020202020204" pitchFamily="34" charset="0"/>
              <a:buChar char="•"/>
            </a:pPr>
            <a:r>
              <a:rPr lang="en" sz="2800" dirty="0"/>
              <a:t>Choose a gatekeeper to interrupt people who are speaking too much and ask people who aren't talking as much if they want to speak</a:t>
            </a:r>
            <a:r>
              <a:rPr lang="en-US" sz="2800" dirty="0"/>
              <a:t>.</a:t>
            </a:r>
            <a:endParaRPr lang="en"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 dirty="0"/>
              <a:t>A few more tips for group discussion</a:t>
            </a:r>
          </a:p>
        </p:txBody>
      </p:sp>
      <p:sp>
        <p:nvSpPr>
          <p:cNvPr id="400" name="Shape 400"/>
          <p:cNvSpPr txBox="1">
            <a:spLocks noGrp="1"/>
          </p:cNvSpPr>
          <p:nvPr>
            <p:ph type="body" idx="1"/>
          </p:nvPr>
        </p:nvSpPr>
        <p:spPr>
          <a:xfrm>
            <a:off x="783462" y="1536569"/>
            <a:ext cx="7982166" cy="4575733"/>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 sz="2400" dirty="0"/>
              <a:t>At the beginning of each scenario, choose someone to report out at the end (this person can change)</a:t>
            </a:r>
          </a:p>
          <a:p>
            <a:pPr marL="342900" indent="-342900">
              <a:buFont typeface="Arial" panose="020B0604020202020204" pitchFamily="34" charset="0"/>
              <a:buChar char="•"/>
            </a:pPr>
            <a:r>
              <a:rPr lang="en" sz="2400" dirty="0"/>
              <a:t>Avoid rules-lawyering: "But what if there was some specific highly unlikely circumstance in which this situation was not actually bad?"</a:t>
            </a:r>
          </a:p>
          <a:p>
            <a:pPr marL="342900" indent="-342900">
              <a:buFont typeface="Arial" panose="020B0604020202020204" pitchFamily="34" charset="0"/>
              <a:buChar char="•"/>
            </a:pPr>
            <a:r>
              <a:rPr lang="en" sz="2400" dirty="0"/>
              <a:t>Focus on how to respond to incidents as an ally in this specific incident, not as the target or in the general case</a:t>
            </a:r>
          </a:p>
          <a:p>
            <a:pPr marL="342900" indent="-342900">
              <a:buFont typeface="Arial" panose="020B0604020202020204" pitchFamily="34" charset="0"/>
              <a:buChar char="•"/>
            </a:pPr>
            <a:endParaRPr sz="2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Shape 333"/>
          <p:cNvSpPr txBox="1">
            <a:spLocks noGrp="1"/>
          </p:cNvSpPr>
          <p:nvPr>
            <p:ph type="title"/>
          </p:nvPr>
        </p:nvSpPr>
        <p:spPr>
          <a:xfrm>
            <a:off x="433962" y="593367"/>
            <a:ext cx="11360800" cy="943200"/>
          </a:xfrm>
          <a:prstGeom prst="rect">
            <a:avLst/>
          </a:prstGeom>
        </p:spPr>
        <p:txBody>
          <a:bodyPr lIns="121900" tIns="121900" rIns="121900" bIns="121900" anchor="t" anchorCtr="0">
            <a:noAutofit/>
          </a:bodyPr>
          <a:lstStyle/>
          <a:p>
            <a:r>
              <a:rPr lang="en" dirty="0"/>
              <a:t>Help us create a safer space</a:t>
            </a:r>
          </a:p>
        </p:txBody>
      </p:sp>
      <p:sp>
        <p:nvSpPr>
          <p:cNvPr id="334" name="Shape 334"/>
          <p:cNvSpPr txBox="1">
            <a:spLocks noGrp="1"/>
          </p:cNvSpPr>
          <p:nvPr>
            <p:ph type="body" idx="1"/>
          </p:nvPr>
        </p:nvSpPr>
        <p:spPr>
          <a:xfrm>
            <a:off x="433964" y="1536567"/>
            <a:ext cx="8599869" cy="4403600"/>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sz="2400" dirty="0"/>
              <a:t>You may leave or return at any time, for any reason, without explanation</a:t>
            </a:r>
            <a:r>
              <a:rPr lang="en-US" sz="2400" dirty="0"/>
              <a:t>.</a:t>
            </a:r>
            <a:endParaRPr lang="en" sz="2400" dirty="0"/>
          </a:p>
          <a:p>
            <a:pPr marL="457200" indent="-457200">
              <a:buFont typeface="Arial" panose="020B0604020202020204" pitchFamily="34" charset="0"/>
              <a:buChar char="•"/>
            </a:pPr>
            <a:r>
              <a:rPr lang="en" sz="2400" dirty="0"/>
              <a:t>This workshop is not recorded</a:t>
            </a:r>
            <a:r>
              <a:rPr lang="en-US" sz="2400" dirty="0"/>
              <a:t>.</a:t>
            </a:r>
            <a:endParaRPr lang="en" sz="2400" dirty="0"/>
          </a:p>
          <a:p>
            <a:pPr marL="457200" indent="-457200">
              <a:buFont typeface="Arial" panose="020B0604020202020204" pitchFamily="34" charset="0"/>
              <a:buChar char="•"/>
            </a:pPr>
            <a:r>
              <a:rPr lang="en" sz="2400" dirty="0"/>
              <a:t>Everyone is here voluntarily</a:t>
            </a:r>
            <a:r>
              <a:rPr lang="en-US" sz="2400" dirty="0"/>
              <a:t>.</a:t>
            </a:r>
            <a:endParaRPr lang="en" sz="2400" dirty="0"/>
          </a:p>
          <a:p>
            <a:pPr marL="457200" indent="-457200">
              <a:buFont typeface="Arial" panose="020B0604020202020204" pitchFamily="34" charset="0"/>
              <a:buChar char="•"/>
            </a:pPr>
            <a:r>
              <a:rPr lang="en" sz="2400" dirty="0"/>
              <a:t>Please anonymize when you repeat sensitive stories</a:t>
            </a:r>
            <a:r>
              <a:rPr lang="en-US" sz="2400" dirty="0"/>
              <a:t>.</a:t>
            </a:r>
            <a:endParaRPr lang="en" sz="2400" dirty="0"/>
          </a:p>
          <a:p>
            <a:pPr marL="457200" indent="-457200">
              <a:buFont typeface="Arial" panose="020B0604020202020204" pitchFamily="34" charset="0"/>
              <a:buChar char="•"/>
            </a:pPr>
            <a:r>
              <a:rPr lang="en" sz="2400" dirty="0"/>
              <a:t>Share at the level of people you just met at a conference</a:t>
            </a:r>
            <a:r>
              <a:rPr lang="en-US" sz="2400" dirty="0"/>
              <a:t>.</a:t>
            </a:r>
            <a:endParaRPr lang="en" sz="2400" dirty="0"/>
          </a:p>
        </p:txBody>
      </p:sp>
    </p:spTree>
    <p:extLst>
      <p:ext uri="{BB962C8B-B14F-4D97-AF65-F5344CB8AC3E}">
        <p14:creationId xmlns:p14="http://schemas.microsoft.com/office/powerpoint/2010/main" val="1212844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Shape 369"/>
          <p:cNvSpPr txBox="1">
            <a:spLocks noGrp="1"/>
          </p:cNvSpPr>
          <p:nvPr>
            <p:ph type="title"/>
          </p:nvPr>
        </p:nvSpPr>
        <p:spPr>
          <a:xfrm>
            <a:off x="573255" y="562951"/>
            <a:ext cx="11360800" cy="943200"/>
          </a:xfrm>
          <a:prstGeom prst="rect">
            <a:avLst/>
          </a:prstGeom>
        </p:spPr>
        <p:txBody>
          <a:bodyPr lIns="121900" tIns="121900" rIns="121900" bIns="121900" anchor="t" anchorCtr="0">
            <a:noAutofit/>
          </a:bodyPr>
          <a:lstStyle/>
          <a:p>
            <a:r>
              <a:rPr lang="en" dirty="0"/>
              <a:t>Basics of ally skills</a:t>
            </a:r>
          </a:p>
        </p:txBody>
      </p:sp>
      <p:sp>
        <p:nvSpPr>
          <p:cNvPr id="370" name="Shape 370"/>
          <p:cNvSpPr txBox="1">
            <a:spLocks noGrp="1"/>
          </p:cNvSpPr>
          <p:nvPr>
            <p:ph type="body" idx="1"/>
          </p:nvPr>
        </p:nvSpPr>
        <p:spPr>
          <a:xfrm>
            <a:off x="657338" y="1619176"/>
            <a:ext cx="6150400" cy="4403600"/>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dirty="0"/>
              <a:t>Be short, simple, firm</a:t>
            </a:r>
            <a:r>
              <a:rPr lang="en-US" dirty="0"/>
              <a:t>.</a:t>
            </a:r>
            <a:endParaRPr lang="en" dirty="0"/>
          </a:p>
          <a:p>
            <a:pPr marL="457200" indent="-457200">
              <a:buFont typeface="Arial" panose="020B0604020202020204" pitchFamily="34" charset="0"/>
              <a:buChar char="•"/>
            </a:pPr>
            <a:r>
              <a:rPr lang="en" dirty="0"/>
              <a:t>Don't try to be funny</a:t>
            </a:r>
            <a:r>
              <a:rPr lang="en-US" dirty="0"/>
              <a:t>.</a:t>
            </a:r>
            <a:endParaRPr lang="en" dirty="0"/>
          </a:p>
          <a:p>
            <a:pPr marL="457200" indent="-457200">
              <a:buFont typeface="Arial" panose="020B0604020202020204" pitchFamily="34" charset="0"/>
              <a:buChar char="•"/>
            </a:pPr>
            <a:r>
              <a:rPr lang="en" dirty="0"/>
              <a:t>Play for the audience</a:t>
            </a:r>
            <a:r>
              <a:rPr lang="en-US" dirty="0"/>
              <a:t>.</a:t>
            </a:r>
            <a:endParaRPr lang="en" dirty="0"/>
          </a:p>
          <a:p>
            <a:pPr marL="457200" indent="-457200">
              <a:buFont typeface="Arial" panose="020B0604020202020204" pitchFamily="34" charset="0"/>
              <a:buChar char="•"/>
            </a:pPr>
            <a:r>
              <a:rPr lang="en" dirty="0"/>
              <a:t>Practice simple responses</a:t>
            </a:r>
            <a:r>
              <a:rPr lang="en-US" dirty="0"/>
              <a:t>.</a:t>
            </a:r>
            <a:endParaRPr lang="en" dirty="0"/>
          </a:p>
          <a:p>
            <a:pPr marL="457200" indent="-457200">
              <a:buFont typeface="Arial" panose="020B0604020202020204" pitchFamily="34" charset="0"/>
              <a:buChar char="•"/>
            </a:pPr>
            <a:r>
              <a:rPr lang="en" dirty="0"/>
              <a:t>Pick your battles</a:t>
            </a:r>
            <a:r>
              <a:rPr lang="en-US" dirty="0"/>
              <a:t>.</a:t>
            </a:r>
            <a:endParaRPr lang="en"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Shape 377"/>
          <p:cNvSpPr txBox="1">
            <a:spLocks noGrp="1"/>
          </p:cNvSpPr>
          <p:nvPr>
            <p:ph type="title"/>
          </p:nvPr>
        </p:nvSpPr>
        <p:spPr>
          <a:xfrm>
            <a:off x="310496" y="498774"/>
            <a:ext cx="11360800" cy="943200"/>
          </a:xfrm>
          <a:prstGeom prst="rect">
            <a:avLst/>
          </a:prstGeom>
        </p:spPr>
        <p:txBody>
          <a:bodyPr lIns="121900" tIns="121900" rIns="121900" bIns="121900" anchor="t" anchorCtr="0">
            <a:noAutofit/>
          </a:bodyPr>
          <a:lstStyle/>
          <a:p>
            <a:r>
              <a:rPr lang="en" dirty="0"/>
              <a:t>Most importantly, don't be:</a:t>
            </a:r>
          </a:p>
        </p:txBody>
      </p:sp>
      <p:sp>
        <p:nvSpPr>
          <p:cNvPr id="378" name="Shape 378"/>
          <p:cNvSpPr txBox="1">
            <a:spLocks noGrp="1"/>
          </p:cNvSpPr>
          <p:nvPr>
            <p:ph type="body" idx="1"/>
          </p:nvPr>
        </p:nvSpPr>
        <p:spPr>
          <a:xfrm>
            <a:off x="310496" y="1225741"/>
            <a:ext cx="7929614" cy="4186850"/>
          </a:xfrm>
          <a:prstGeom prst="rect">
            <a:avLst/>
          </a:prstGeom>
        </p:spPr>
        <p:txBody>
          <a:bodyPr lIns="121900" tIns="121900" rIns="121900" bIns="121900" anchor="t" anchorCtr="0">
            <a:noAutofit/>
          </a:bodyPr>
          <a:lstStyle/>
          <a:p>
            <a:pPr marL="647693" indent="-342900">
              <a:buFont typeface="Arial" panose="020B0604020202020204" pitchFamily="34" charset="0"/>
              <a:buChar char="•"/>
            </a:pPr>
            <a:r>
              <a:rPr lang="en" sz="2400" dirty="0"/>
              <a:t>sexist</a:t>
            </a:r>
            <a:r>
              <a:rPr lang="en-US" sz="2400" dirty="0"/>
              <a:t>, </a:t>
            </a:r>
          </a:p>
          <a:p>
            <a:pPr marL="647693" indent="-342900">
              <a:buFont typeface="Arial" panose="020B0604020202020204" pitchFamily="34" charset="0"/>
              <a:buChar char="•"/>
            </a:pPr>
            <a:r>
              <a:rPr lang="en" sz="2400" dirty="0"/>
              <a:t>homophobic</a:t>
            </a:r>
            <a:r>
              <a:rPr lang="en-US" sz="2400" dirty="0"/>
              <a:t>, </a:t>
            </a:r>
          </a:p>
          <a:p>
            <a:pPr marL="647693" indent="-342900">
              <a:buFont typeface="Arial" panose="020B0604020202020204" pitchFamily="34" charset="0"/>
              <a:buChar char="•"/>
            </a:pPr>
            <a:r>
              <a:rPr lang="en" sz="2400" dirty="0"/>
              <a:t>transphobic</a:t>
            </a:r>
            <a:r>
              <a:rPr lang="en-US" sz="2400" dirty="0"/>
              <a:t>, </a:t>
            </a:r>
          </a:p>
          <a:p>
            <a:pPr marL="647693" indent="-342900">
              <a:buFont typeface="Arial" panose="020B0604020202020204" pitchFamily="34" charset="0"/>
              <a:buChar char="•"/>
            </a:pPr>
            <a:r>
              <a:rPr lang="en" sz="2400" dirty="0"/>
              <a:t>racist</a:t>
            </a:r>
            <a:r>
              <a:rPr lang="en-US" sz="2400" dirty="0"/>
              <a:t>, </a:t>
            </a:r>
          </a:p>
          <a:p>
            <a:pPr marL="647693" indent="-342900">
              <a:buFont typeface="Arial" panose="020B0604020202020204" pitchFamily="34" charset="0"/>
              <a:buChar char="•"/>
            </a:pPr>
            <a:r>
              <a:rPr lang="en" sz="2400" dirty="0" err="1"/>
              <a:t>ableist</a:t>
            </a:r>
            <a:r>
              <a:rPr lang="en-US" sz="2400" dirty="0"/>
              <a:t>, </a:t>
            </a:r>
          </a:p>
          <a:p>
            <a:pPr marL="647693" indent="-342900">
              <a:buFont typeface="Arial" panose="020B0604020202020204" pitchFamily="34" charset="0"/>
              <a:buChar char="•"/>
            </a:pPr>
            <a:r>
              <a:rPr lang="en" sz="2400" dirty="0"/>
              <a:t>classist</a:t>
            </a:r>
            <a:r>
              <a:rPr lang="en-US" sz="2400" dirty="0"/>
              <a:t>, </a:t>
            </a:r>
          </a:p>
          <a:p>
            <a:pPr marL="647693" indent="-342900">
              <a:buFont typeface="Arial" panose="020B0604020202020204" pitchFamily="34" charset="0"/>
              <a:buChar char="•"/>
            </a:pPr>
            <a:r>
              <a:rPr lang="en" sz="2400" dirty="0"/>
              <a:t>ageist</a:t>
            </a:r>
            <a:r>
              <a:rPr lang="en-US" sz="2400" dirty="0"/>
              <a:t>, </a:t>
            </a:r>
            <a:r>
              <a:rPr lang="en" sz="2400" dirty="0"/>
              <a:t>and don't make fun of people for being sexually undesirable, unattractive, etc.</a:t>
            </a:r>
          </a:p>
          <a:p>
            <a:pPr marL="342900" indent="-342900">
              <a:buFont typeface="Arial" panose="020B0604020202020204" pitchFamily="34" charset="0"/>
              <a:buChar char="•"/>
            </a:pPr>
            <a:endParaRPr sz="24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a:t>Scenario 1: unequal office housework</a:t>
            </a:r>
            <a:endParaRPr lang="en" dirty="0"/>
          </a:p>
        </p:txBody>
      </p:sp>
      <p:sp>
        <p:nvSpPr>
          <p:cNvPr id="400" name="Shape 400"/>
          <p:cNvSpPr txBox="1">
            <a:spLocks noGrp="1"/>
          </p:cNvSpPr>
          <p:nvPr>
            <p:ph type="body" idx="1"/>
          </p:nvPr>
        </p:nvSpPr>
        <p:spPr>
          <a:xfrm>
            <a:off x="783462" y="1536569"/>
            <a:ext cx="7982166" cy="4575733"/>
          </a:xfrm>
          <a:prstGeom prst="rect">
            <a:avLst/>
          </a:prstGeom>
          <a:noFill/>
          <a:ln>
            <a:noFill/>
          </a:ln>
        </p:spPr>
        <p:txBody>
          <a:bodyPr lIns="121900" tIns="121900" rIns="121900" bIns="121900" anchor="t" anchorCtr="0">
            <a:noAutofit/>
          </a:bodyPr>
          <a:lstStyle/>
          <a:p>
            <a:pPr>
              <a:buClr>
                <a:srgbClr val="FFFFFF"/>
              </a:buClr>
              <a:buSzPct val="4500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altLang="en-US" sz="2400" dirty="0"/>
              <a:t>You notice an older male colleague of yours always asks your younger female colleague to grab coffee for visiting guests, take notes or otherwise do “office housework.” They are at the same level organizationally, although he has been working at your organization for longer.</a:t>
            </a:r>
          </a:p>
          <a:p>
            <a:endParaRPr sz="2400" dirty="0">
              <a:sym typeface="Arial"/>
            </a:endParaRPr>
          </a:p>
        </p:txBody>
      </p:sp>
    </p:spTree>
    <p:extLst>
      <p:ext uri="{BB962C8B-B14F-4D97-AF65-F5344CB8AC3E}">
        <p14:creationId xmlns:p14="http://schemas.microsoft.com/office/powerpoint/2010/main" val="3993988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Shape 411"/>
          <p:cNvSpPr txBox="1">
            <a:spLocks noGrp="1"/>
          </p:cNvSpPr>
          <p:nvPr>
            <p:ph type="title"/>
          </p:nvPr>
        </p:nvSpPr>
        <p:spPr>
          <a:xfrm>
            <a:off x="576562" y="552270"/>
            <a:ext cx="11360800" cy="943200"/>
          </a:xfrm>
          <a:prstGeom prst="rect">
            <a:avLst/>
          </a:prstGeom>
        </p:spPr>
        <p:txBody>
          <a:bodyPr lIns="121900" tIns="121900" rIns="121900" bIns="121900" anchor="t" anchorCtr="0">
            <a:noAutofit/>
          </a:bodyPr>
          <a:lstStyle/>
          <a:p>
            <a:r>
              <a:rPr lang="en" dirty="0"/>
              <a:t>Things to pay attention to:</a:t>
            </a:r>
          </a:p>
        </p:txBody>
      </p:sp>
      <p:sp>
        <p:nvSpPr>
          <p:cNvPr id="412" name="Shape 412"/>
          <p:cNvSpPr txBox="1">
            <a:spLocks noGrp="1"/>
          </p:cNvSpPr>
          <p:nvPr>
            <p:ph type="body" idx="1"/>
          </p:nvPr>
        </p:nvSpPr>
        <p:spPr>
          <a:xfrm>
            <a:off x="576562" y="1495470"/>
            <a:ext cx="7849456" cy="4126740"/>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sz="2800" dirty="0"/>
              <a:t>Who is speaking most in your group?</a:t>
            </a:r>
          </a:p>
          <a:p>
            <a:pPr marL="457200" indent="-457200">
              <a:buFont typeface="Arial" panose="020B0604020202020204" pitchFamily="34" charset="0"/>
              <a:buChar char="•"/>
            </a:pPr>
            <a:r>
              <a:rPr lang="en" sz="2800" dirty="0"/>
              <a:t>Is someone having difficulty being heard?</a:t>
            </a:r>
          </a:p>
          <a:p>
            <a:pPr marL="457200" indent="-457200">
              <a:buFont typeface="Arial" panose="020B0604020202020204" pitchFamily="34" charset="0"/>
              <a:buChar char="•"/>
            </a:pPr>
            <a:r>
              <a:rPr lang="en" sz="2800" dirty="0"/>
              <a:t>Are there patterns related to gender, race, age, or anything else?</a:t>
            </a:r>
          </a:p>
          <a:p>
            <a:pPr marL="457200" indent="-457200">
              <a:buFont typeface="Arial" panose="020B0604020202020204" pitchFamily="34" charset="0"/>
              <a:buChar char="•"/>
            </a:pPr>
            <a:r>
              <a:rPr lang="en" sz="2800" dirty="0"/>
              <a:t>How do these discussions compare to ones you have in other contexts?</a:t>
            </a:r>
          </a:p>
          <a:p>
            <a:pPr marL="457200" indent="-457200">
              <a:buFont typeface="Arial" panose="020B0604020202020204" pitchFamily="34" charset="0"/>
              <a:buChar char="•"/>
            </a:pPr>
            <a:endParaRPr sz="2800" dirty="0"/>
          </a:p>
        </p:txBody>
      </p:sp>
    </p:spTree>
    <p:extLst>
      <p:ext uri="{BB962C8B-B14F-4D97-AF65-F5344CB8AC3E}">
        <p14:creationId xmlns:p14="http://schemas.microsoft.com/office/powerpoint/2010/main" val="7234527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1"/>
          <p:cNvSpPr>
            <a:spLocks noGrp="1" noChangeArrowheads="1"/>
          </p:cNvSpPr>
          <p:nvPr>
            <p:ph type="title"/>
          </p:nvPr>
        </p:nvSpPr>
        <p:spPr>
          <a:xfrm>
            <a:off x="507281" y="439061"/>
            <a:ext cx="8228160" cy="1144800"/>
          </a:xfrm>
        </p:spPr>
        <p:txBody>
          <a:bodyPr lIns="91425" tIns="85491" rIns="91425" bIns="91425" anchor="t" anchorCtr="0"/>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dirty="0"/>
              <a:t>Scenario 2: </a:t>
            </a:r>
            <a:r>
              <a:rPr lang="en-US" altLang="en-US" dirty="0" err="1"/>
              <a:t>misgendering</a:t>
            </a:r>
            <a:r>
              <a:rPr lang="en-US" altLang="en-US" dirty="0"/>
              <a:t>, </a:t>
            </a:r>
            <a:r>
              <a:rPr lang="en-US" altLang="en-US" dirty="0" err="1"/>
              <a:t>deadnames</a:t>
            </a:r>
            <a:r>
              <a:rPr lang="en-US" altLang="en-US" dirty="0"/>
              <a:t>, and emails</a:t>
            </a:r>
          </a:p>
        </p:txBody>
      </p:sp>
      <p:sp>
        <p:nvSpPr>
          <p:cNvPr id="46082" name="Rectangle 2"/>
          <p:cNvSpPr>
            <a:spLocks noGrp="1" noChangeArrowheads="1"/>
          </p:cNvSpPr>
          <p:nvPr>
            <p:ph idx="1"/>
          </p:nvPr>
        </p:nvSpPr>
        <p:spPr>
          <a:xfrm>
            <a:off x="397441" y="1778761"/>
            <a:ext cx="8228160" cy="4525920"/>
          </a:xfrm>
        </p:spPr>
        <p:txBody>
          <a:bodyPr/>
          <a:lstStyle/>
          <a:p>
            <a:pPr marL="391686"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Cooper Hewitt Light" charset="0"/>
              </a:rPr>
              <a:t>In an email thread, you refer to a trans woman colleague using her preferred name and pronouns (she/her/hers, in this case). </a:t>
            </a:r>
          </a:p>
          <a:p>
            <a:pPr marL="391686"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Cooper Hewitt Light" charset="0"/>
              </a:rPr>
              <a:t>Another person replies using her previous name (a.k.a. “dead name”) and he/him/his pronouns to refer to her. She is not on the thread. </a:t>
            </a:r>
          </a:p>
        </p:txBody>
      </p:sp>
    </p:spTree>
    <p:extLst>
      <p:ext uri="{BB962C8B-B14F-4D97-AF65-F5344CB8AC3E}">
        <p14:creationId xmlns:p14="http://schemas.microsoft.com/office/powerpoint/2010/main" val="174659763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77E6788-F9BB-D44C-B807-BC41E88A7CA1}"/>
              </a:ext>
            </a:extLst>
          </p:cNvPr>
          <p:cNvSpPr txBox="1"/>
          <p:nvPr/>
        </p:nvSpPr>
        <p:spPr>
          <a:xfrm>
            <a:off x="748148" y="2975959"/>
            <a:ext cx="7691351" cy="1200329"/>
          </a:xfrm>
          <a:prstGeom prst="rect">
            <a:avLst/>
          </a:prstGeom>
          <a:noFill/>
        </p:spPr>
        <p:txBody>
          <a:bodyPr wrap="square" rtlCol="0">
            <a:spAutoFit/>
          </a:bodyPr>
          <a:lstStyle/>
          <a:p>
            <a:pPr algn="ctr"/>
            <a:r>
              <a:rPr lang="en-US" sz="7200" dirty="0">
                <a:solidFill>
                  <a:schemeClr val="bg1"/>
                </a:solidFill>
                <a:latin typeface="Helvetica" pitchFamily="2" charset="0"/>
              </a:rPr>
              <a:t>Break Time</a:t>
            </a:r>
          </a:p>
        </p:txBody>
      </p:sp>
    </p:spTree>
    <p:extLst>
      <p:ext uri="{BB962C8B-B14F-4D97-AF65-F5344CB8AC3E}">
        <p14:creationId xmlns:p14="http://schemas.microsoft.com/office/powerpoint/2010/main" val="230440435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Shape 399"/>
          <p:cNvSpPr txBox="1">
            <a:spLocks noGrp="1"/>
          </p:cNvSpPr>
          <p:nvPr>
            <p:ph type="title"/>
          </p:nvPr>
        </p:nvSpPr>
        <p:spPr>
          <a:xfrm>
            <a:off x="783462" y="593367"/>
            <a:ext cx="11360800" cy="943200"/>
          </a:xfrm>
          <a:prstGeom prst="rect">
            <a:avLst/>
          </a:prstGeom>
        </p:spPr>
        <p:txBody>
          <a:bodyPr lIns="121900" tIns="121900" rIns="121900" bIns="121900" anchor="t" anchorCtr="0">
            <a:noAutofit/>
          </a:bodyPr>
          <a:lstStyle/>
          <a:p>
            <a:r>
              <a:rPr lang="en-US" dirty="0"/>
              <a:t>Scenario 3: an unhappy hour</a:t>
            </a:r>
            <a:endParaRPr lang="en" dirty="0"/>
          </a:p>
        </p:txBody>
      </p:sp>
      <p:sp>
        <p:nvSpPr>
          <p:cNvPr id="400" name="Shape 400"/>
          <p:cNvSpPr txBox="1">
            <a:spLocks noGrp="1"/>
          </p:cNvSpPr>
          <p:nvPr>
            <p:ph type="body" idx="1"/>
          </p:nvPr>
        </p:nvSpPr>
        <p:spPr>
          <a:xfrm>
            <a:off x="783462" y="1536569"/>
            <a:ext cx="7982166" cy="4575733"/>
          </a:xfrm>
          <a:prstGeom prst="rect">
            <a:avLst/>
          </a:prstGeom>
        </p:spPr>
        <p:txBody>
          <a:bodyPr lIns="121900" tIns="121900" rIns="121900" bIns="121900" anchor="t" anchorCtr="0">
            <a:noAutofit/>
          </a:bodyPr>
          <a:lstStyle/>
          <a:p>
            <a:pPr marL="431800" indent="-323850">
              <a:buClr>
                <a:srgbClr val="FFFFFF"/>
              </a:buClr>
              <a:buSzPct val="4500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sz="2800" dirty="0"/>
              <a:t>In a small group conversation you’re in at a networking happy hour, a male authority figure makes a joke about how much sex another male authority figure must have had in order to have so many children. </a:t>
            </a:r>
          </a:p>
          <a:p>
            <a:pPr marL="431800" indent="-323850">
              <a:buClr>
                <a:srgbClr val="FFFFFF"/>
              </a:buClr>
              <a:buSzPct val="4500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pPr>
            <a:r>
              <a:rPr lang="en-US" sz="2800" dirty="0"/>
              <a:t>Everyone is holding an alcoholic drink.</a:t>
            </a:r>
            <a:endParaRPr lang="en-US" altLang="en-US" sz="2800" dirty="0"/>
          </a:p>
          <a:p>
            <a:endParaRPr sz="2800" dirty="0"/>
          </a:p>
        </p:txBody>
      </p:sp>
    </p:spTree>
    <p:extLst>
      <p:ext uri="{BB962C8B-B14F-4D97-AF65-F5344CB8AC3E}">
        <p14:creationId xmlns:p14="http://schemas.microsoft.com/office/powerpoint/2010/main" val="3909298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…what’s wrong with jokes about sex?</a:t>
            </a:r>
            <a:endParaRPr lang="en-US" dirty="0"/>
          </a:p>
        </p:txBody>
      </p:sp>
      <p:sp>
        <p:nvSpPr>
          <p:cNvPr id="3" name="Text Placeholder 2"/>
          <p:cNvSpPr>
            <a:spLocks noGrp="1"/>
          </p:cNvSpPr>
          <p:nvPr>
            <p:ph type="body" idx="1"/>
          </p:nvPr>
        </p:nvSpPr>
        <p:spPr/>
        <p:txBody>
          <a:bodyPr/>
          <a:lstStyle/>
          <a:p>
            <a:pPr marL="457200" indent="-457200">
              <a:buFont typeface="Arial" charset="0"/>
              <a:buChar char="•"/>
            </a:pPr>
            <a:r>
              <a:rPr lang="en-US" sz="2400" dirty="0"/>
              <a:t>Double standard for straight sex and gay sex</a:t>
            </a:r>
          </a:p>
          <a:p>
            <a:pPr marL="457200" indent="-457200">
              <a:buFont typeface="Arial" charset="0"/>
              <a:buChar char="•"/>
            </a:pPr>
            <a:r>
              <a:rPr lang="en-US" sz="2400" dirty="0"/>
              <a:t>Double standard for sex for men and women</a:t>
            </a:r>
          </a:p>
          <a:p>
            <a:pPr marL="457200" indent="-457200">
              <a:buFont typeface="Arial" charset="0"/>
              <a:buChar char="•"/>
            </a:pPr>
            <a:r>
              <a:rPr lang="en-US" sz="2400" dirty="0"/>
              <a:t>"Family size" talk can be racism &amp; religious discrimination</a:t>
            </a:r>
          </a:p>
          <a:p>
            <a:pPr marL="457200" indent="-457200">
              <a:buFont typeface="Arial" charset="0"/>
              <a:buChar char="•"/>
            </a:pPr>
            <a:r>
              <a:rPr lang="en-US" sz="2400" dirty="0"/>
              <a:t>Fertility, pregnancy, adoption can be highly emotional</a:t>
            </a:r>
          </a:p>
          <a:p>
            <a:pPr marL="457200" indent="-457200">
              <a:buFont typeface="Arial" charset="0"/>
              <a:buChar char="•"/>
            </a:pPr>
            <a:r>
              <a:rPr lang="en-US" sz="2400" dirty="0"/>
              <a:t>Assumes parents are cis and straight</a:t>
            </a:r>
          </a:p>
        </p:txBody>
      </p:sp>
    </p:spTree>
    <p:extLst>
      <p:ext uri="{BB962C8B-B14F-4D97-AF65-F5344CB8AC3E}">
        <p14:creationId xmlns:p14="http://schemas.microsoft.com/office/powerpoint/2010/main" val="5511462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1"/>
          <p:cNvSpPr>
            <a:spLocks noGrp="1" noChangeArrowheads="1"/>
          </p:cNvSpPr>
          <p:nvPr>
            <p:ph type="title"/>
          </p:nvPr>
        </p:nvSpPr>
        <p:spPr>
          <a:xfrm>
            <a:off x="610717" y="459721"/>
            <a:ext cx="8228160" cy="1144800"/>
          </a:xfrm>
        </p:spPr>
        <p:txBody>
          <a:bodyPr lIns="91425" tIns="85491" rIns="91425" bIns="91425" anchor="t" anchorCtr="0"/>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dirty="0"/>
              <a:t>who makes it awkward?</a:t>
            </a:r>
          </a:p>
        </p:txBody>
      </p:sp>
      <p:sp>
        <p:nvSpPr>
          <p:cNvPr id="33794" name="Rectangle 2"/>
          <p:cNvSpPr>
            <a:spLocks noGrp="1" noChangeArrowheads="1"/>
          </p:cNvSpPr>
          <p:nvPr>
            <p:ph idx="1"/>
          </p:nvPr>
        </p:nvSpPr>
        <p:spPr>
          <a:xfrm>
            <a:off x="456481" y="1604521"/>
            <a:ext cx="8228160" cy="4525920"/>
          </a:xfrm>
        </p:spPr>
        <p:txBody>
          <a:bodyPr/>
          <a:lstStyle/>
          <a:p>
            <a:pPr marL="512648" indent="-414726">
              <a:buClrTx/>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Helvetica Regular" pitchFamily="2" charset="0"/>
              </a:rPr>
              <a:t>Responders often worry about ”making it awkward,” “upsetting people,” or “causing drama.” </a:t>
            </a:r>
          </a:p>
          <a:p>
            <a:pPr marL="512648" indent="-414726">
              <a:buClrTx/>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Helvetica Regular" pitchFamily="2" charset="0"/>
              </a:rPr>
              <a:t>The person who made the problematic comment made it awkward.</a:t>
            </a:r>
          </a:p>
          <a:p>
            <a:pPr marL="512648" indent="-414726">
              <a:buClrTx/>
              <a:buFont typeface="Arial"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Helvetica Regular" pitchFamily="2" charset="0"/>
              </a:rPr>
              <a:t>“</a:t>
            </a:r>
            <a:r>
              <a:rPr lang="en-US" sz="2400" dirty="0">
                <a:latin typeface="Helvetica Regular" pitchFamily="2" charset="0"/>
                <a:ea typeface="Cooper Hewitt Light" charset="0"/>
                <a:cs typeface="Helvetica Regular" pitchFamily="2" charset="0"/>
              </a:rPr>
              <a:t>Appalled silence is too easily mistaken for assent</a:t>
            </a:r>
            <a:r>
              <a:rPr lang="en-US" altLang="en-US" sz="2400" dirty="0">
                <a:latin typeface="Helvetica Regular" pitchFamily="2" charset="0"/>
                <a:ea typeface="Cooper Hewitt Light" charset="0"/>
                <a:cs typeface="Helvetica Regular" pitchFamily="2" charset="0"/>
              </a:rPr>
              <a:t>.” – Jennifer </a:t>
            </a:r>
            <a:r>
              <a:rPr lang="en-US" altLang="en-US" sz="2400" dirty="0" err="1">
                <a:latin typeface="Helvetica Regular" pitchFamily="2" charset="0"/>
                <a:ea typeface="Cooper Hewitt Light" charset="0"/>
                <a:cs typeface="Helvetica Regular" pitchFamily="2" charset="0"/>
              </a:rPr>
              <a:t>Peepas</a:t>
            </a:r>
            <a:endParaRPr lang="en-US" altLang="en-US" sz="2400" dirty="0">
              <a:latin typeface="Helvetica Regular" pitchFamily="2" charset="0"/>
              <a:ea typeface="Cooper Hewitt Light" charset="0"/>
              <a:cs typeface="Helvetica Regular" pitchFamily="2" charset="0"/>
            </a:endParaRPr>
          </a:p>
        </p:txBody>
      </p:sp>
    </p:spTree>
    <p:extLst>
      <p:ext uri="{BB962C8B-B14F-4D97-AF65-F5344CB8AC3E}">
        <p14:creationId xmlns:p14="http://schemas.microsoft.com/office/powerpoint/2010/main" val="454328847"/>
      </p:ext>
    </p:extLst>
  </p:cSld>
  <p:clrMapOvr>
    <a:masterClrMapping/>
  </p:clrMapOvr>
  <p:transition spd="med"/>
  <p:timing>
    <p:tnLst>
      <p:par>
        <p:cTn id="1" dur="indefinite" restart="never" nodeType="tmRoot">
          <p:childTnLst>
            <p:seq concurrent="1" nextAc="seek">
              <p:cTn id="2" dur="0"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79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79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79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noGrp="1" noChangeArrowheads="1"/>
          </p:cNvSpPr>
          <p:nvPr>
            <p:ph type="title"/>
          </p:nvPr>
        </p:nvSpPr>
        <p:spPr>
          <a:xfrm>
            <a:off x="456481" y="459721"/>
            <a:ext cx="8228160" cy="1144800"/>
          </a:xfrm>
        </p:spPr>
        <p:txBody>
          <a:bodyPr lIns="91425" tIns="85491" rIns="91425" bIns="91425" anchor="t" anchorCtr="0"/>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dirty="0"/>
              <a:t>Scenario 4: that person on email</a:t>
            </a:r>
          </a:p>
        </p:txBody>
      </p:sp>
      <p:sp>
        <p:nvSpPr>
          <p:cNvPr id="30722" name="Rectangle 2"/>
          <p:cNvSpPr>
            <a:spLocks noGrp="1" noChangeArrowheads="1"/>
          </p:cNvSpPr>
          <p:nvPr>
            <p:ph idx="1"/>
          </p:nvPr>
        </p:nvSpPr>
        <p:spPr>
          <a:xfrm>
            <a:off x="456481" y="1604521"/>
            <a:ext cx="8228160" cy="4525920"/>
          </a:xfrm>
        </p:spPr>
        <p:txBody>
          <a:bodyPr/>
          <a:lstStyle/>
          <a:p>
            <a:pPr marL="391686"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800" dirty="0">
                <a:latin typeface="Helvetica Regular" pitchFamily="2" charset="0"/>
                <a:ea typeface="Cooper Hewitt Light" charset="0"/>
                <a:cs typeface="Cooper Hewitt Light" charset="0"/>
              </a:rPr>
              <a:t>On a mailing list that you are required to be on professionally, someone writes “How would you explain this [technical thing] to your girlfriend?” </a:t>
            </a:r>
          </a:p>
          <a:p>
            <a:pPr marL="391686"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800" dirty="0">
                <a:latin typeface="Helvetica Regular" pitchFamily="2" charset="0"/>
                <a:ea typeface="Cooper Hewitt Light" charset="0"/>
                <a:cs typeface="Cooper Hewitt Light" charset="0"/>
              </a:rPr>
              <a:t>(using a woman as an example of a technically </a:t>
            </a:r>
            <a:r>
              <a:rPr lang="en-US" altLang="en-US" sz="2800" dirty="0" err="1">
                <a:latin typeface="Helvetica Regular" pitchFamily="2" charset="0"/>
                <a:ea typeface="Cooper Hewitt Light" charset="0"/>
                <a:cs typeface="Cooper Hewitt Light" charset="0"/>
              </a:rPr>
              <a:t>unsavvy</a:t>
            </a:r>
            <a:r>
              <a:rPr lang="en-US" altLang="en-US" sz="2800" dirty="0">
                <a:latin typeface="Helvetica Regular" pitchFamily="2" charset="0"/>
                <a:ea typeface="Cooper Hewitt Light" charset="0"/>
                <a:cs typeface="Cooper Hewitt Light" charset="0"/>
              </a:rPr>
              <a:t> person) </a:t>
            </a:r>
          </a:p>
        </p:txBody>
      </p:sp>
    </p:spTree>
    <p:extLst>
      <p:ext uri="{BB962C8B-B14F-4D97-AF65-F5344CB8AC3E}">
        <p14:creationId xmlns:p14="http://schemas.microsoft.com/office/powerpoint/2010/main" val="170662363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77E6788-F9BB-D44C-B807-BC41E88A7CA1}"/>
              </a:ext>
            </a:extLst>
          </p:cNvPr>
          <p:cNvSpPr txBox="1"/>
          <p:nvPr/>
        </p:nvSpPr>
        <p:spPr>
          <a:xfrm>
            <a:off x="764773" y="1280163"/>
            <a:ext cx="7691351" cy="4524315"/>
          </a:xfrm>
          <a:prstGeom prst="rect">
            <a:avLst/>
          </a:prstGeom>
          <a:noFill/>
        </p:spPr>
        <p:txBody>
          <a:bodyPr wrap="square" rtlCol="0">
            <a:spAutoFit/>
          </a:bodyPr>
          <a:lstStyle/>
          <a:p>
            <a:pPr algn="ctr"/>
            <a:r>
              <a:rPr lang="en-US" sz="7200" dirty="0">
                <a:solidFill>
                  <a:schemeClr val="bg1"/>
                </a:solidFill>
                <a:latin typeface="Helvetica" pitchFamily="2" charset="0"/>
              </a:rPr>
              <a:t>What is an ally and why should you practice ally skills?</a:t>
            </a:r>
          </a:p>
        </p:txBody>
      </p:sp>
    </p:spTree>
    <p:extLst>
      <p:ext uri="{BB962C8B-B14F-4D97-AF65-F5344CB8AC3E}">
        <p14:creationId xmlns:p14="http://schemas.microsoft.com/office/powerpoint/2010/main" val="18492688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1"/>
          <p:cNvSpPr>
            <a:spLocks noGrp="1" noChangeArrowheads="1"/>
          </p:cNvSpPr>
          <p:nvPr>
            <p:ph type="title"/>
          </p:nvPr>
        </p:nvSpPr>
        <p:spPr>
          <a:xfrm>
            <a:off x="456481" y="459721"/>
            <a:ext cx="8228160" cy="1144800"/>
          </a:xfrm>
        </p:spPr>
        <p:txBody>
          <a:bodyPr lIns="91425" tIns="85491" rIns="91425" bIns="91425" anchor="t" anchorCtr="0"/>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dirty="0"/>
              <a:t>Tip: Charles' Rules of Argument</a:t>
            </a:r>
          </a:p>
        </p:txBody>
      </p:sp>
      <p:sp>
        <p:nvSpPr>
          <p:cNvPr id="31746" name="Rectangle 2"/>
          <p:cNvSpPr>
            <a:spLocks noGrp="1" noChangeArrowheads="1"/>
          </p:cNvSpPr>
          <p:nvPr>
            <p:ph idx="1"/>
          </p:nvPr>
        </p:nvSpPr>
        <p:spPr>
          <a:xfrm>
            <a:off x="456481" y="1401321"/>
            <a:ext cx="8228160" cy="4793760"/>
          </a:xfrm>
        </p:spPr>
        <p:txBody>
          <a:bodyPr/>
          <a:lstStyle/>
          <a:p>
            <a:pPr marL="440822" indent="-3429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Cooper Hewitt Light" charset="0"/>
              </a:rPr>
              <a:t>Don't go looking for an argument.</a:t>
            </a:r>
          </a:p>
          <a:p>
            <a:pPr marL="440822" indent="-3429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Cooper Hewitt Light" charset="0"/>
              </a:rPr>
              <a:t>State your position once, speaking to the audience.</a:t>
            </a:r>
          </a:p>
          <a:p>
            <a:pPr marL="440822" indent="-3429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Cooper Hewitt Light" charset="0"/>
              </a:rPr>
              <a:t>Wait for absurd replies.</a:t>
            </a:r>
          </a:p>
          <a:p>
            <a:pPr marL="440822" indent="-3429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Cooper Hewitt Light" charset="0"/>
              </a:rPr>
              <a:t>Reply one more time to correct any misunderstandings of your first statement.</a:t>
            </a:r>
          </a:p>
          <a:p>
            <a:pPr marL="440822" indent="-3429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Cooper Hewitt Light" charset="0"/>
              </a:rPr>
              <a:t>Do not reply again.</a:t>
            </a:r>
          </a:p>
          <a:p>
            <a:pPr marL="440822" indent="-3429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dirty="0">
                <a:latin typeface="Helvetica Regular" pitchFamily="2" charset="0"/>
                <a:ea typeface="Cooper Hewitt Light" charset="0"/>
                <a:cs typeface="Cooper Hewitt Light" charset="0"/>
              </a:rPr>
              <a:t>Spend time doing something fun.</a:t>
            </a:r>
          </a:p>
        </p:txBody>
      </p:sp>
    </p:spTree>
    <p:extLst>
      <p:ext uri="{BB962C8B-B14F-4D97-AF65-F5344CB8AC3E}">
        <p14:creationId xmlns:p14="http://schemas.microsoft.com/office/powerpoint/2010/main" val="1149684656"/>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ph type="title"/>
          </p:nvPr>
        </p:nvSpPr>
        <p:spPr>
          <a:xfrm>
            <a:off x="456481" y="534501"/>
            <a:ext cx="8228160" cy="1144800"/>
          </a:xfrm>
        </p:spPr>
        <p:txBody>
          <a:bodyPr lIns="91425" tIns="85491" rIns="91425" bIns="91425" anchor="t" anchorCtr="0"/>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dirty="0"/>
              <a:t>Scenario 5: suspicious feedback</a:t>
            </a:r>
          </a:p>
        </p:txBody>
      </p:sp>
      <p:sp>
        <p:nvSpPr>
          <p:cNvPr id="34818" name="Rectangle 2"/>
          <p:cNvSpPr>
            <a:spLocks noGrp="1" noChangeArrowheads="1"/>
          </p:cNvSpPr>
          <p:nvPr>
            <p:ph idx="1"/>
          </p:nvPr>
        </p:nvSpPr>
        <p:spPr>
          <a:xfrm>
            <a:off x="456481" y="1585661"/>
            <a:ext cx="8228160" cy="4525920"/>
          </a:xfrm>
        </p:spPr>
        <p:txBody>
          <a:bodyPr/>
          <a:lstStyle/>
          <a:p>
            <a:pPr marL="391686"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800" dirty="0">
                <a:latin typeface="Helvetica Regular" pitchFamily="2" charset="0"/>
                <a:ea typeface="Cooper Hewitt Light" charset="0"/>
                <a:cs typeface="Cooper Hewitt Light" charset="0"/>
              </a:rPr>
              <a:t>You are in the process of reviewing candidates for an executive position. Multiple people who are also a part of the review comment that the black female </a:t>
            </a:r>
            <a:r>
              <a:rPr lang="en-US" altLang="en-US" sz="2800" dirty="0">
                <a:solidFill>
                  <a:schemeClr val="bg2"/>
                </a:solidFill>
                <a:latin typeface="Helvetica Regular" pitchFamily="2" charset="0"/>
                <a:ea typeface="Cooper Hewitt Light" charset="0"/>
                <a:cs typeface="Cooper Hewitt Light" charset="0"/>
              </a:rPr>
              <a:t>candidates seem too interested in their own personal gain. No other candidates get similar comments</a:t>
            </a:r>
            <a:r>
              <a:rPr lang="en-US" altLang="en-US" sz="2800" dirty="0">
                <a:solidFill>
                  <a:schemeClr val="bg2"/>
                </a:solidFill>
                <a:latin typeface="Helvetica Regular" pitchFamily="2" charset="0"/>
                <a:ea typeface="Cooper Hewitt Book" charset="0"/>
                <a:cs typeface="Cooper Hewitt Book" charset="0"/>
              </a:rPr>
              <a:t>.</a:t>
            </a:r>
          </a:p>
        </p:txBody>
      </p:sp>
    </p:spTree>
    <p:extLst>
      <p:ext uri="{BB962C8B-B14F-4D97-AF65-F5344CB8AC3E}">
        <p14:creationId xmlns:p14="http://schemas.microsoft.com/office/powerpoint/2010/main" val="1507430102"/>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ph type="title"/>
          </p:nvPr>
        </p:nvSpPr>
        <p:spPr>
          <a:xfrm>
            <a:off x="456481" y="318601"/>
            <a:ext cx="8228160" cy="1144800"/>
          </a:xfrm>
        </p:spPr>
        <p:txBody>
          <a:bodyPr lIns="91425" tIns="85491" rIns="91425" bIns="91425" anchor="t" anchorCtr="0"/>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dirty="0"/>
              <a:t>understanding sexism as intersectional</a:t>
            </a:r>
          </a:p>
        </p:txBody>
      </p:sp>
      <p:sp>
        <p:nvSpPr>
          <p:cNvPr id="34818" name="Rectangle 2"/>
          <p:cNvSpPr>
            <a:spLocks noGrp="1" noChangeArrowheads="1"/>
          </p:cNvSpPr>
          <p:nvPr>
            <p:ph idx="1"/>
          </p:nvPr>
        </p:nvSpPr>
        <p:spPr>
          <a:xfrm>
            <a:off x="456481" y="1369761"/>
            <a:ext cx="8228160" cy="4525920"/>
          </a:xfrm>
        </p:spPr>
        <p:txBody>
          <a:bodyPr/>
          <a:lstStyle/>
          <a:p>
            <a:pPr marL="391686"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endParaRPr lang="en-US" altLang="en-US" sz="2400" i="1" dirty="0">
              <a:latin typeface="Helvetica Regular" pitchFamily="2" charset="0"/>
              <a:ea typeface="Cooper Hewitt Light" charset="0"/>
              <a:cs typeface="Cooper Hewitt Light" charset="0"/>
            </a:endParaRPr>
          </a:p>
          <a:p>
            <a:pPr marL="391686"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2400" i="1" dirty="0">
                <a:latin typeface="Helvetica Regular" pitchFamily="2" charset="0"/>
                <a:ea typeface="Cooper Hewitt Light" charset="0"/>
                <a:cs typeface="Cooper Hewitt Light" charset="0"/>
              </a:rPr>
              <a:t>“Black women can use a direct, assertive style, but not to act in ambitious, self-promoting, or power-seeking ways. Black women have license to be assertive in achieving the goals </a:t>
            </a:r>
            <a:r>
              <a:rPr lang="en-US" altLang="en-US" sz="2400" i="1" dirty="0">
                <a:solidFill>
                  <a:schemeClr val="bg2"/>
                </a:solidFill>
                <a:latin typeface="Helvetica Regular" pitchFamily="2" charset="0"/>
                <a:ea typeface="Cooper Hewitt Light" charset="0"/>
                <a:cs typeface="Cooper Hewitt Light" charset="0"/>
              </a:rPr>
              <a:t>of the group—but not in seeking power for themselves.”</a:t>
            </a:r>
          </a:p>
          <a:p>
            <a:pPr marL="754571" lvl="1" indent="-293764">
              <a:buClr>
                <a:srgbClr val="FFFFFF"/>
              </a:buClr>
              <a:buSzPct val="45000"/>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sz="2000" dirty="0"/>
              <a:t>Joan C. Williams, Rachel Dempsey, </a:t>
            </a:r>
            <a:r>
              <a:rPr lang="en-US" sz="2000" i="1" dirty="0"/>
              <a:t>What Works for Women at Work: Four Patterns Working Women Need to Know </a:t>
            </a:r>
            <a:r>
              <a:rPr lang="en-US" sz="2000" dirty="0"/>
              <a:t>(2014),</a:t>
            </a:r>
            <a:r>
              <a:rPr lang="en-US" sz="2000" dirty="0">
                <a:latin typeface="Helvetica Regular" pitchFamily="2" charset="0"/>
                <a:ea typeface="Cooper Hewitt Light" charset="0"/>
              </a:rPr>
              <a:t> at </a:t>
            </a:r>
            <a:r>
              <a:rPr lang="en-US" altLang="en-US" sz="2000" dirty="0">
                <a:latin typeface="Helvetica Regular" pitchFamily="2" charset="0"/>
                <a:ea typeface="Cooper Hewitt Light" charset="0"/>
                <a:cs typeface="Cooper Hewitt Light" charset="0"/>
              </a:rPr>
              <a:t>234. </a:t>
            </a:r>
          </a:p>
        </p:txBody>
      </p:sp>
    </p:spTree>
    <p:extLst>
      <p:ext uri="{BB962C8B-B14F-4D97-AF65-F5344CB8AC3E}">
        <p14:creationId xmlns:p14="http://schemas.microsoft.com/office/powerpoint/2010/main" val="85364081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77E6788-F9BB-D44C-B807-BC41E88A7CA1}"/>
              </a:ext>
            </a:extLst>
          </p:cNvPr>
          <p:cNvSpPr txBox="1"/>
          <p:nvPr/>
        </p:nvSpPr>
        <p:spPr>
          <a:xfrm>
            <a:off x="748148" y="2975959"/>
            <a:ext cx="7691351" cy="1200329"/>
          </a:xfrm>
          <a:prstGeom prst="rect">
            <a:avLst/>
          </a:prstGeom>
          <a:noFill/>
        </p:spPr>
        <p:txBody>
          <a:bodyPr wrap="square" rtlCol="0">
            <a:spAutoFit/>
          </a:bodyPr>
          <a:lstStyle/>
          <a:p>
            <a:pPr algn="ctr"/>
            <a:r>
              <a:rPr lang="en-US" sz="7200" dirty="0">
                <a:solidFill>
                  <a:schemeClr val="bg1"/>
                </a:solidFill>
                <a:latin typeface="Helvetica" pitchFamily="2" charset="0"/>
              </a:rPr>
              <a:t>Wrap Up</a:t>
            </a:r>
          </a:p>
        </p:txBody>
      </p:sp>
    </p:spTree>
    <p:extLst>
      <p:ext uri="{BB962C8B-B14F-4D97-AF65-F5344CB8AC3E}">
        <p14:creationId xmlns:p14="http://schemas.microsoft.com/office/powerpoint/2010/main" val="235954603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D97A0F-D4A4-0640-A268-E4D5119CF516}"/>
              </a:ext>
            </a:extLst>
          </p:cNvPr>
          <p:cNvSpPr>
            <a:spLocks noGrp="1"/>
          </p:cNvSpPr>
          <p:nvPr>
            <p:ph type="title"/>
          </p:nvPr>
        </p:nvSpPr>
        <p:spPr/>
        <p:txBody>
          <a:bodyPr/>
          <a:lstStyle/>
          <a:p>
            <a:endParaRPr lang="en-US"/>
          </a:p>
        </p:txBody>
      </p:sp>
      <p:sp>
        <p:nvSpPr>
          <p:cNvPr id="15362" name="Rectangle 2"/>
          <p:cNvSpPr>
            <a:spLocks noGrp="1" noChangeArrowheads="1"/>
          </p:cNvSpPr>
          <p:nvPr>
            <p:ph idx="1"/>
          </p:nvPr>
        </p:nvSpPr>
        <p:spPr>
          <a:xfrm>
            <a:off x="456481" y="1604521"/>
            <a:ext cx="8228160" cy="4525920"/>
          </a:xfrm>
        </p:spPr>
        <p:txBody>
          <a:bodyPr/>
          <a:lstStyle/>
          <a:p>
            <a:pPr marL="555122" indent="-4572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3000" dirty="0">
                <a:latin typeface="Helvetica Regular" pitchFamily="2" charset="0"/>
                <a:ea typeface="Cooper Hewitt Light" charset="0"/>
                <a:cs typeface="Cooper Hewitt Light" charset="0"/>
              </a:rPr>
              <a:t>Listen to the person.</a:t>
            </a:r>
          </a:p>
          <a:p>
            <a:pPr marL="555122" indent="-4572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3000" dirty="0">
                <a:latin typeface="Helvetica Regular" pitchFamily="2" charset="0"/>
                <a:ea typeface="Cooper Hewitt Light" charset="0"/>
                <a:cs typeface="Cooper Hewitt Light" charset="0"/>
              </a:rPr>
              <a:t>Validate and apologize. (Apologies cost nothing.)</a:t>
            </a:r>
          </a:p>
          <a:p>
            <a:pPr marL="555122" indent="-4572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3000" dirty="0">
                <a:latin typeface="Helvetica Regular" pitchFamily="2" charset="0"/>
                <a:ea typeface="Cooper Hewitt Light" charset="0"/>
                <a:cs typeface="Cooper Hewitt Light" charset="0"/>
              </a:rPr>
              <a:t>Don’t take it personally.</a:t>
            </a:r>
          </a:p>
          <a:p>
            <a:pPr marL="555122" indent="-4572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3000" dirty="0">
                <a:latin typeface="Helvetica Regular" pitchFamily="2" charset="0"/>
                <a:ea typeface="Cooper Hewitt Light" charset="0"/>
                <a:cs typeface="Cooper Hewitt Light" charset="0"/>
              </a:rPr>
              <a:t>Look into how to do better. </a:t>
            </a:r>
          </a:p>
          <a:p>
            <a:pPr marL="555122" indent="-457200">
              <a:buClrTx/>
              <a:buFont typeface="Arial" panose="020B0604020202020204" pitchFamily="34" charset="0"/>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US" altLang="en-US" sz="3000" dirty="0">
                <a:latin typeface="Helvetica Regular" pitchFamily="2" charset="0"/>
                <a:ea typeface="Cooper Hewitt Light" charset="0"/>
                <a:cs typeface="Cooper Hewitt Light" charset="0"/>
              </a:rPr>
              <a:t>If responding on behalf of an organization, emphasize concrete steps taken.</a:t>
            </a:r>
          </a:p>
        </p:txBody>
      </p:sp>
      <p:sp>
        <p:nvSpPr>
          <p:cNvPr id="4" name="Shape 520">
            <a:extLst>
              <a:ext uri="{FF2B5EF4-FFF2-40B4-BE49-F238E27FC236}">
                <a16:creationId xmlns:a16="http://schemas.microsoft.com/office/drawing/2014/main" id="{DD41114E-4FAA-5A41-B919-12E239F254F8}"/>
              </a:ext>
            </a:extLst>
          </p:cNvPr>
          <p:cNvSpPr txBox="1">
            <a:spLocks/>
          </p:cNvSpPr>
          <p:nvPr/>
        </p:nvSpPr>
        <p:spPr>
          <a:xfrm>
            <a:off x="688932" y="543263"/>
            <a:ext cx="11360800" cy="943200"/>
          </a:xfrm>
          <a:prstGeom prst="rect">
            <a:avLst/>
          </a:prstGeom>
          <a:noFill/>
          <a:ln>
            <a:noFill/>
          </a:ln>
        </p:spPr>
        <p:txBody>
          <a:bodyPr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ct val="100000"/>
              <a:buFont typeface="PT Sans Narrow"/>
              <a:buNone/>
              <a:defRPr sz="3600" b="0" i="0" u="none" strike="noStrike" cap="none">
                <a:solidFill>
                  <a:schemeClr val="accent1"/>
                </a:solidFill>
                <a:latin typeface="Helvetica Regular" pitchFamily="2" charset="0"/>
                <a:ea typeface="PT Sans Narrow"/>
                <a:cs typeface="PT Sans Narrow"/>
                <a:sym typeface="PT Sans Narrow"/>
              </a:defRPr>
            </a:lvl1pPr>
            <a:lvl2pPr lvl="1">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2pPr>
            <a:lvl3pPr lvl="2">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3pPr>
            <a:lvl4pPr lvl="3">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4pPr>
            <a:lvl5pPr lvl="4">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5pPr>
            <a:lvl6pPr lvl="5">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6pPr>
            <a:lvl7pPr lvl="6">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7pPr>
            <a:lvl8pPr lvl="7">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8pPr>
            <a:lvl9pPr lvl="8">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9pPr>
          </a:lstStyle>
          <a:p>
            <a:r>
              <a:rPr lang="en" dirty="0"/>
              <a:t>What if I screw up?</a:t>
            </a:r>
          </a:p>
        </p:txBody>
      </p:sp>
    </p:spTree>
    <p:extLst>
      <p:ext uri="{BB962C8B-B14F-4D97-AF65-F5344CB8AC3E}">
        <p14:creationId xmlns:p14="http://schemas.microsoft.com/office/powerpoint/2010/main" val="458029326"/>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Shape 520"/>
          <p:cNvSpPr txBox="1">
            <a:spLocks noGrp="1"/>
          </p:cNvSpPr>
          <p:nvPr>
            <p:ph type="title"/>
          </p:nvPr>
        </p:nvSpPr>
        <p:spPr>
          <a:xfrm>
            <a:off x="688932" y="543263"/>
            <a:ext cx="11360800" cy="943200"/>
          </a:xfrm>
          <a:prstGeom prst="rect">
            <a:avLst/>
          </a:prstGeom>
        </p:spPr>
        <p:txBody>
          <a:bodyPr lIns="121900" tIns="121900" rIns="121900" bIns="121900" anchor="t" anchorCtr="0">
            <a:noAutofit/>
          </a:bodyPr>
          <a:lstStyle/>
          <a:p>
            <a:r>
              <a:rPr lang="en-US" dirty="0"/>
              <a:t>Next steps:</a:t>
            </a:r>
            <a:endParaRPr lang="en" dirty="0"/>
          </a:p>
        </p:txBody>
      </p:sp>
      <p:sp>
        <p:nvSpPr>
          <p:cNvPr id="521" name="Shape 521"/>
          <p:cNvSpPr txBox="1">
            <a:spLocks noGrp="1"/>
          </p:cNvSpPr>
          <p:nvPr>
            <p:ph type="body" idx="1"/>
          </p:nvPr>
        </p:nvSpPr>
        <p:spPr>
          <a:xfrm>
            <a:off x="688934" y="1486465"/>
            <a:ext cx="8091813" cy="4010909"/>
          </a:xfrm>
          <a:prstGeom prst="rect">
            <a:avLst/>
          </a:prstGeom>
        </p:spPr>
        <p:txBody>
          <a:bodyPr lIns="121900" tIns="121900" rIns="121900" bIns="121900" anchor="t" anchorCtr="0">
            <a:noAutofit/>
          </a:bodyPr>
          <a:lstStyle/>
          <a:p>
            <a:pPr marL="457200" indent="-457200">
              <a:buFont typeface="Arial" panose="020B0604020202020204" pitchFamily="34" charset="0"/>
              <a:buChar char="•"/>
            </a:pPr>
            <a:r>
              <a:rPr lang="en" sz="2800" dirty="0"/>
              <a:t>Don't expect praise and credit for fighting inequality</a:t>
            </a:r>
            <a:r>
              <a:rPr lang="en-US" sz="2800" dirty="0"/>
              <a:t>. There are no “ally points.”</a:t>
            </a:r>
            <a:endParaRPr lang="en" sz="2800" dirty="0"/>
          </a:p>
          <a:p>
            <a:pPr marL="457200" indent="-457200">
              <a:buFont typeface="Arial" panose="020B0604020202020204" pitchFamily="34" charset="0"/>
              <a:buChar char="•"/>
            </a:pPr>
            <a:r>
              <a:rPr lang="en" sz="2800" dirty="0"/>
              <a:t>Follow and support leaders from target groups (monetarily)</a:t>
            </a:r>
            <a:r>
              <a:rPr lang="en-US" sz="2800" dirty="0"/>
              <a:t>.</a:t>
            </a:r>
            <a:endParaRPr lang="en" sz="2800" dirty="0"/>
          </a:p>
          <a:p>
            <a:pPr marL="457200" indent="-457200">
              <a:buFont typeface="Arial" panose="020B0604020202020204" pitchFamily="34" charset="0"/>
              <a:buChar char="•"/>
            </a:pPr>
            <a:r>
              <a:rPr lang="en" sz="2800" dirty="0"/>
              <a:t>Assume targets are knowledgeable about their oppression</a:t>
            </a:r>
            <a:r>
              <a:rPr lang="en-US" sz="2800" dirty="0"/>
              <a:t>.</a:t>
            </a:r>
            <a:endParaRPr lang="en" sz="2800" dirty="0"/>
          </a:p>
          <a:p>
            <a:pPr marL="457200" indent="-457200">
              <a:buFont typeface="Arial" panose="020B0604020202020204" pitchFamily="34" charset="0"/>
              <a:buChar char="•"/>
            </a:pPr>
            <a:r>
              <a:rPr lang="en" sz="2800" dirty="0"/>
              <a:t>When you make a mistake, apologize, correct yourself, and move on</a:t>
            </a:r>
            <a:r>
              <a:rPr lang="en-US" sz="2800" dirty="0"/>
              <a:t>.</a:t>
            </a:r>
            <a:endParaRPr lang="en" sz="28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Shape 520"/>
          <p:cNvSpPr txBox="1">
            <a:spLocks noGrp="1"/>
          </p:cNvSpPr>
          <p:nvPr>
            <p:ph type="title"/>
          </p:nvPr>
        </p:nvSpPr>
        <p:spPr>
          <a:xfrm>
            <a:off x="688932" y="543263"/>
            <a:ext cx="11360800" cy="943200"/>
          </a:xfrm>
          <a:prstGeom prst="rect">
            <a:avLst/>
          </a:prstGeom>
        </p:spPr>
        <p:txBody>
          <a:bodyPr lIns="121900" tIns="121900" rIns="121900" bIns="121900" anchor="t" anchorCtr="0">
            <a:noAutofit/>
          </a:bodyPr>
          <a:lstStyle/>
          <a:p>
            <a:r>
              <a:rPr lang="en-US" dirty="0"/>
              <a:t>This workshop is not a certification.</a:t>
            </a:r>
            <a:endParaRPr lang="en" dirty="0"/>
          </a:p>
        </p:txBody>
      </p:sp>
      <p:sp>
        <p:nvSpPr>
          <p:cNvPr id="521" name="Shape 521"/>
          <p:cNvSpPr txBox="1">
            <a:spLocks noGrp="1"/>
          </p:cNvSpPr>
          <p:nvPr>
            <p:ph type="body" idx="1"/>
          </p:nvPr>
        </p:nvSpPr>
        <p:spPr>
          <a:xfrm>
            <a:off x="688934" y="1486465"/>
            <a:ext cx="8091813" cy="4010909"/>
          </a:xfrm>
          <a:prstGeom prst="rect">
            <a:avLst/>
          </a:prstGeom>
        </p:spPr>
        <p:txBody>
          <a:bodyPr lIns="121900" tIns="121900" rIns="121900" bIns="121900" anchor="t" anchorCtr="0">
            <a:noAutofit/>
          </a:bodyPr>
          <a:lstStyle/>
          <a:p>
            <a:r>
              <a:rPr lang="en-US" sz="2800" dirty="0"/>
              <a:t>Don’t be Kool Aid Man.</a:t>
            </a:r>
          </a:p>
          <a:p>
            <a:r>
              <a:rPr lang="en-US" sz="2800" dirty="0"/>
              <a:t>Ally is a thing you do (sometimes), not a title that you are given.</a:t>
            </a:r>
          </a:p>
          <a:p>
            <a:r>
              <a:rPr lang="en-US" sz="2800" dirty="0"/>
              <a:t>We will all continue to make mistakes, what counts is how you react.</a:t>
            </a:r>
            <a:endParaRPr lang="en" sz="2800" dirty="0"/>
          </a:p>
        </p:txBody>
      </p:sp>
    </p:spTree>
    <p:extLst>
      <p:ext uri="{BB962C8B-B14F-4D97-AF65-F5344CB8AC3E}">
        <p14:creationId xmlns:p14="http://schemas.microsoft.com/office/powerpoint/2010/main" val="93168351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Shape 520"/>
          <p:cNvSpPr txBox="1">
            <a:spLocks noGrp="1"/>
          </p:cNvSpPr>
          <p:nvPr>
            <p:ph type="title"/>
          </p:nvPr>
        </p:nvSpPr>
        <p:spPr>
          <a:xfrm>
            <a:off x="688932" y="493159"/>
            <a:ext cx="11360800" cy="943200"/>
          </a:xfrm>
          <a:prstGeom prst="rect">
            <a:avLst/>
          </a:prstGeom>
        </p:spPr>
        <p:txBody>
          <a:bodyPr lIns="121900" tIns="121900" rIns="121900" bIns="121900" anchor="t" anchorCtr="0">
            <a:noAutofit/>
          </a:bodyPr>
          <a:lstStyle/>
          <a:p>
            <a:r>
              <a:rPr lang="en-US" dirty="0"/>
              <a:t>Resources – books:</a:t>
            </a:r>
            <a:endParaRPr lang="en" dirty="0"/>
          </a:p>
        </p:txBody>
      </p:sp>
      <p:sp>
        <p:nvSpPr>
          <p:cNvPr id="521" name="Shape 521"/>
          <p:cNvSpPr txBox="1">
            <a:spLocks noGrp="1"/>
          </p:cNvSpPr>
          <p:nvPr>
            <p:ph type="body" idx="1"/>
          </p:nvPr>
        </p:nvSpPr>
        <p:spPr>
          <a:xfrm>
            <a:off x="688932" y="1436359"/>
            <a:ext cx="4830719" cy="4249546"/>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US" sz="2000" dirty="0" err="1"/>
              <a:t>Ijoema</a:t>
            </a:r>
            <a:r>
              <a:rPr lang="en-US" sz="2000" dirty="0"/>
              <a:t> </a:t>
            </a:r>
            <a:r>
              <a:rPr lang="en-US" sz="2000" dirty="0" err="1"/>
              <a:t>Oluo</a:t>
            </a:r>
            <a:r>
              <a:rPr lang="en-US" sz="2000" dirty="0"/>
              <a:t>, </a:t>
            </a:r>
            <a:r>
              <a:rPr lang="en-US" sz="2000" i="1" dirty="0"/>
              <a:t>So You Want to Talk About Race </a:t>
            </a:r>
            <a:r>
              <a:rPr lang="en-US" sz="2000" dirty="0"/>
              <a:t>(2017).</a:t>
            </a:r>
          </a:p>
          <a:p>
            <a:pPr marL="342900" indent="-342900">
              <a:buFont typeface="Arial" panose="020B0604020202020204" pitchFamily="34" charset="0"/>
              <a:buChar char="•"/>
            </a:pPr>
            <a:r>
              <a:rPr lang="en-US" sz="2000" dirty="0"/>
              <a:t>Joan C. Williams, Rachel Dempsey, </a:t>
            </a:r>
            <a:r>
              <a:rPr lang="en-US" sz="2000" i="1" dirty="0"/>
              <a:t>What Works for Women at Work: Four Patterns Working Women Need to Know </a:t>
            </a:r>
            <a:r>
              <a:rPr lang="en-US" sz="2000" dirty="0"/>
              <a:t>(2014).</a:t>
            </a:r>
          </a:p>
          <a:p>
            <a:pPr marL="342900" indent="-342900">
              <a:buFont typeface="Arial" panose="020B0604020202020204" pitchFamily="34" charset="0"/>
              <a:buChar char="•"/>
            </a:pPr>
            <a:r>
              <a:rPr lang="en-US" sz="2000" dirty="0"/>
              <a:t>Allison </a:t>
            </a:r>
            <a:r>
              <a:rPr lang="en-US" sz="2000" dirty="0" err="1"/>
              <a:t>Kafer</a:t>
            </a:r>
            <a:r>
              <a:rPr lang="en-US" sz="2000" dirty="0"/>
              <a:t>, </a:t>
            </a:r>
            <a:r>
              <a:rPr lang="en-US" sz="2000" i="1" dirty="0"/>
              <a:t>Feminist, Queer, Crip </a:t>
            </a:r>
            <a:r>
              <a:rPr lang="en-US" sz="2000" dirty="0"/>
              <a:t>(2013).</a:t>
            </a:r>
          </a:p>
          <a:p>
            <a:pPr marL="342900" indent="-342900">
              <a:buFont typeface="Arial" panose="020B0604020202020204" pitchFamily="34" charset="0"/>
              <a:buChar char="•"/>
            </a:pPr>
            <a:r>
              <a:rPr lang="en-US" sz="2000" i="1" dirty="0"/>
              <a:t>The Responsible Communication Style Guide </a:t>
            </a:r>
            <a:r>
              <a:rPr lang="en-US" sz="2000" dirty="0"/>
              <a:t>(2017).</a:t>
            </a:r>
            <a:endParaRPr lang="en-US" sz="2000" i="1"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 sz="2000" dirty="0"/>
          </a:p>
        </p:txBody>
      </p:sp>
      <p:pic>
        <p:nvPicPr>
          <p:cNvPr id="2" name="Picture 1">
            <a:extLst>
              <a:ext uri="{FF2B5EF4-FFF2-40B4-BE49-F238E27FC236}">
                <a16:creationId xmlns:a16="http://schemas.microsoft.com/office/drawing/2014/main" id="{D7AAD496-3C2C-D045-BF3A-68742B8BB155}"/>
              </a:ext>
            </a:extLst>
          </p:cNvPr>
          <p:cNvPicPr>
            <a:picLocks noChangeAspect="1"/>
          </p:cNvPicPr>
          <p:nvPr/>
        </p:nvPicPr>
        <p:blipFill>
          <a:blip r:embed="rId3"/>
          <a:stretch>
            <a:fillRect/>
          </a:stretch>
        </p:blipFill>
        <p:spPr>
          <a:xfrm>
            <a:off x="5592438" y="1436359"/>
            <a:ext cx="1461712" cy="2144839"/>
          </a:xfrm>
          <a:prstGeom prst="rect">
            <a:avLst/>
          </a:prstGeom>
        </p:spPr>
      </p:pic>
      <p:pic>
        <p:nvPicPr>
          <p:cNvPr id="3" name="Picture 2">
            <a:extLst>
              <a:ext uri="{FF2B5EF4-FFF2-40B4-BE49-F238E27FC236}">
                <a16:creationId xmlns:a16="http://schemas.microsoft.com/office/drawing/2014/main" id="{D7E16A3B-7F76-FE40-9AF2-430B6B058019}"/>
              </a:ext>
            </a:extLst>
          </p:cNvPr>
          <p:cNvPicPr>
            <a:picLocks noChangeAspect="1"/>
          </p:cNvPicPr>
          <p:nvPr/>
        </p:nvPicPr>
        <p:blipFill>
          <a:blip r:embed="rId4"/>
          <a:stretch>
            <a:fillRect/>
          </a:stretch>
        </p:blipFill>
        <p:spPr>
          <a:xfrm>
            <a:off x="7126937" y="894016"/>
            <a:ext cx="1559849" cy="2345638"/>
          </a:xfrm>
          <a:prstGeom prst="rect">
            <a:avLst/>
          </a:prstGeom>
        </p:spPr>
      </p:pic>
      <p:pic>
        <p:nvPicPr>
          <p:cNvPr id="4" name="Picture 3">
            <a:extLst>
              <a:ext uri="{FF2B5EF4-FFF2-40B4-BE49-F238E27FC236}">
                <a16:creationId xmlns:a16="http://schemas.microsoft.com/office/drawing/2014/main" id="{E1513A28-D59F-A941-96D0-DE91EBAC2EF3}"/>
              </a:ext>
            </a:extLst>
          </p:cNvPr>
          <p:cNvPicPr>
            <a:picLocks noChangeAspect="1"/>
          </p:cNvPicPr>
          <p:nvPr/>
        </p:nvPicPr>
        <p:blipFill>
          <a:blip r:embed="rId5"/>
          <a:stretch>
            <a:fillRect/>
          </a:stretch>
        </p:blipFill>
        <p:spPr>
          <a:xfrm>
            <a:off x="7126937" y="3302000"/>
            <a:ext cx="1460500" cy="2184400"/>
          </a:xfrm>
          <a:prstGeom prst="rect">
            <a:avLst/>
          </a:prstGeom>
        </p:spPr>
      </p:pic>
      <p:pic>
        <p:nvPicPr>
          <p:cNvPr id="6" name="Picture 5">
            <a:extLst>
              <a:ext uri="{FF2B5EF4-FFF2-40B4-BE49-F238E27FC236}">
                <a16:creationId xmlns:a16="http://schemas.microsoft.com/office/drawing/2014/main" id="{9884B3EE-2232-FC43-A747-112C72D233AC}"/>
              </a:ext>
            </a:extLst>
          </p:cNvPr>
          <p:cNvPicPr>
            <a:picLocks noChangeAspect="1"/>
          </p:cNvPicPr>
          <p:nvPr/>
        </p:nvPicPr>
        <p:blipFill>
          <a:blip r:embed="rId6"/>
          <a:stretch>
            <a:fillRect/>
          </a:stretch>
        </p:blipFill>
        <p:spPr>
          <a:xfrm>
            <a:off x="5592438" y="3702132"/>
            <a:ext cx="1461712" cy="1615647"/>
          </a:xfrm>
          <a:prstGeom prst="rect">
            <a:avLst/>
          </a:prstGeom>
        </p:spPr>
      </p:pic>
    </p:spTree>
    <p:extLst>
      <p:ext uri="{BB962C8B-B14F-4D97-AF65-F5344CB8AC3E}">
        <p14:creationId xmlns:p14="http://schemas.microsoft.com/office/powerpoint/2010/main" val="120811543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Shape 520"/>
          <p:cNvSpPr txBox="1">
            <a:spLocks noGrp="1"/>
          </p:cNvSpPr>
          <p:nvPr>
            <p:ph type="title"/>
          </p:nvPr>
        </p:nvSpPr>
        <p:spPr>
          <a:xfrm>
            <a:off x="688932" y="493159"/>
            <a:ext cx="11360800" cy="943200"/>
          </a:xfrm>
          <a:prstGeom prst="rect">
            <a:avLst/>
          </a:prstGeom>
        </p:spPr>
        <p:txBody>
          <a:bodyPr lIns="121900" tIns="121900" rIns="121900" bIns="121900" anchor="t" anchorCtr="0">
            <a:noAutofit/>
          </a:bodyPr>
          <a:lstStyle/>
          <a:p>
            <a:r>
              <a:rPr lang="en-US" dirty="0"/>
              <a:t>Resources – guides and critiques:</a:t>
            </a:r>
            <a:endParaRPr lang="en" dirty="0"/>
          </a:p>
        </p:txBody>
      </p:sp>
      <p:sp>
        <p:nvSpPr>
          <p:cNvPr id="521" name="Shape 521"/>
          <p:cNvSpPr txBox="1">
            <a:spLocks noGrp="1"/>
          </p:cNvSpPr>
          <p:nvPr>
            <p:ph type="body" idx="1"/>
          </p:nvPr>
        </p:nvSpPr>
        <p:spPr>
          <a:xfrm>
            <a:off x="688934" y="1286049"/>
            <a:ext cx="8091813" cy="4010909"/>
          </a:xfrm>
          <a:prstGeom prst="rect">
            <a:avLst/>
          </a:prstGeom>
        </p:spPr>
        <p:txBody>
          <a:bodyPr lIns="121900" tIns="121900" rIns="121900" bIns="121900" anchor="t" anchorCtr="0">
            <a:noAutofit/>
          </a:bodyPr>
          <a:lstStyle/>
          <a:p>
            <a:pPr marL="342900" indent="-342900">
              <a:buFont typeface="Arial" panose="020B0604020202020204" pitchFamily="34" charset="0"/>
              <a:buChar char="•"/>
            </a:pPr>
            <a:r>
              <a:rPr lang="en-US" sz="2000" dirty="0"/>
              <a:t>Southern Poverty Law Center, </a:t>
            </a:r>
            <a:r>
              <a:rPr lang="en-US" sz="2000" i="1" dirty="0"/>
              <a:t>Speak Up! Responding to Everyday Bigotry </a:t>
            </a:r>
            <a:r>
              <a:rPr lang="en-US" sz="1400" dirty="0"/>
              <a:t>https://www.splcenter.org/sites/default/files/d6_legacy_files/downloads/publication/splcspeak_up_handbook_0.pdf</a:t>
            </a:r>
          </a:p>
          <a:p>
            <a:pPr marL="342900" indent="-342900">
              <a:buFont typeface="Arial" panose="020B0604020202020204" pitchFamily="34" charset="0"/>
              <a:buChar char="•"/>
            </a:pPr>
            <a:r>
              <a:rPr lang="en-US" sz="2000" dirty="0"/>
              <a:t>Julie Pagano, </a:t>
            </a:r>
            <a:r>
              <a:rPr lang="en-US" sz="2000" i="1" dirty="0"/>
              <a:t>So You Want to Be An Ally </a:t>
            </a:r>
            <a:r>
              <a:rPr lang="en-US" sz="1400" dirty="0"/>
              <a:t>http://juliepagano.com/blog/2014/05/10/so-you-want-to-be-an-ally/</a:t>
            </a:r>
          </a:p>
          <a:p>
            <a:pPr marL="342900" indent="-342900">
              <a:buFont typeface="Arial" panose="020B0604020202020204" pitchFamily="34" charset="0"/>
              <a:buChar char="•"/>
            </a:pPr>
            <a:r>
              <a:rPr lang="en-US" sz="2000" dirty="0"/>
              <a:t>Mia McKenzie, </a:t>
            </a:r>
            <a:r>
              <a:rPr lang="en-US" sz="2000" i="1" dirty="0"/>
              <a:t>The Difference Between Real Solidarity and Ally Theater </a:t>
            </a:r>
            <a:r>
              <a:rPr lang="en-US" sz="1400" dirty="0"/>
              <a:t>http://www.blackgirldangerous.org/2015/11/the-difference-between-real-solidarity-and-ally-theatre/</a:t>
            </a:r>
          </a:p>
          <a:p>
            <a:pPr marL="342900" indent="-342900">
              <a:buFont typeface="Arial" panose="020B0604020202020204" pitchFamily="34" charset="0"/>
              <a:buChar char="•"/>
            </a:pPr>
            <a:r>
              <a:rPr lang="en-US" sz="2000" dirty="0"/>
              <a:t>Indigenous Action Media, </a:t>
            </a:r>
            <a:r>
              <a:rPr lang="en-US" sz="2000" i="1" dirty="0"/>
              <a:t>Accomplices Not Allies: Abolishing the Ally Industrial Complex, An Indigenous Perspective </a:t>
            </a:r>
            <a:r>
              <a:rPr lang="en-US" sz="1400" dirty="0"/>
              <a:t>http://</a:t>
            </a:r>
            <a:r>
              <a:rPr lang="en-US" sz="1400" dirty="0" err="1"/>
              <a:t>www.indigenousaction.org</a:t>
            </a:r>
            <a:r>
              <a:rPr lang="en-US" sz="1400" dirty="0"/>
              <a:t>/</a:t>
            </a:r>
            <a:r>
              <a:rPr lang="en-US" sz="1400" dirty="0" err="1"/>
              <a:t>wp</a:t>
            </a:r>
            <a:r>
              <a:rPr lang="en-US" sz="1400" dirty="0"/>
              <a:t>-content/uploads/Accomplices-Not-Allies-</a:t>
            </a:r>
            <a:r>
              <a:rPr lang="en-US" sz="1400" dirty="0" err="1"/>
              <a:t>print.pdf</a:t>
            </a:r>
            <a:endParaRPr lang="en-US" sz="14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endParaRPr lang="en" sz="2000" dirty="0"/>
          </a:p>
        </p:txBody>
      </p:sp>
    </p:spTree>
    <p:extLst>
      <p:ext uri="{BB962C8B-B14F-4D97-AF65-F5344CB8AC3E}">
        <p14:creationId xmlns:p14="http://schemas.microsoft.com/office/powerpoint/2010/main" val="394737613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Shape 520"/>
          <p:cNvSpPr txBox="1">
            <a:spLocks noGrp="1"/>
          </p:cNvSpPr>
          <p:nvPr>
            <p:ph type="title"/>
          </p:nvPr>
        </p:nvSpPr>
        <p:spPr>
          <a:xfrm>
            <a:off x="688932" y="543263"/>
            <a:ext cx="11360800" cy="943200"/>
          </a:xfrm>
          <a:prstGeom prst="rect">
            <a:avLst/>
          </a:prstGeom>
        </p:spPr>
        <p:txBody>
          <a:bodyPr lIns="121900" tIns="121900" rIns="121900" bIns="121900" anchor="t" anchorCtr="0">
            <a:noAutofit/>
          </a:bodyPr>
          <a:lstStyle/>
          <a:p>
            <a:r>
              <a:rPr lang="en-US" dirty="0"/>
              <a:t>Questions and feedback:</a:t>
            </a:r>
            <a:endParaRPr lang="en" dirty="0"/>
          </a:p>
        </p:txBody>
      </p:sp>
      <p:sp>
        <p:nvSpPr>
          <p:cNvPr id="521" name="Shape 521"/>
          <p:cNvSpPr txBox="1">
            <a:spLocks noGrp="1"/>
          </p:cNvSpPr>
          <p:nvPr>
            <p:ph type="body" idx="1"/>
          </p:nvPr>
        </p:nvSpPr>
        <p:spPr>
          <a:xfrm>
            <a:off x="688934" y="1486465"/>
            <a:ext cx="8091813" cy="4010909"/>
          </a:xfrm>
          <a:prstGeom prst="rect">
            <a:avLst/>
          </a:prstGeom>
        </p:spPr>
        <p:txBody>
          <a:bodyPr lIns="121900" tIns="121900" rIns="121900" bIns="121900" anchor="t" anchorCtr="0">
            <a:noAutofit/>
          </a:bodyPr>
          <a:lstStyle/>
          <a:p>
            <a:r>
              <a:rPr lang="en-US" sz="2800" dirty="0"/>
              <a:t>Thank you!</a:t>
            </a:r>
          </a:p>
          <a:p>
            <a:r>
              <a:rPr lang="en-US" sz="2800" dirty="0"/>
              <a:t>If you have questions, I’m happy to take them now. </a:t>
            </a:r>
          </a:p>
          <a:p>
            <a:r>
              <a:rPr lang="en-US" sz="2800" dirty="0"/>
              <a:t>If you have questions you’d prefer to ask privately, talk to me after or email me directly at:</a:t>
            </a:r>
            <a:br>
              <a:rPr lang="en-US" sz="2800" dirty="0"/>
            </a:br>
            <a:r>
              <a:rPr lang="en-US" sz="2800" dirty="0"/>
              <a:t>    	</a:t>
            </a:r>
            <a:r>
              <a:rPr lang="en-US" sz="2800" dirty="0" err="1"/>
              <a:t>kendra.serra@gmail.com</a:t>
            </a:r>
            <a:endParaRPr lang="en" sz="2800" dirty="0"/>
          </a:p>
        </p:txBody>
      </p:sp>
    </p:spTree>
    <p:extLst>
      <p:ext uri="{BB962C8B-B14F-4D97-AF65-F5344CB8AC3E}">
        <p14:creationId xmlns:p14="http://schemas.microsoft.com/office/powerpoint/2010/main" val="654576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Shape 176"/>
          <p:cNvSpPr txBox="1">
            <a:spLocks noGrp="1"/>
          </p:cNvSpPr>
          <p:nvPr>
            <p:ph type="title"/>
          </p:nvPr>
        </p:nvSpPr>
        <p:spPr>
          <a:xfrm>
            <a:off x="394579" y="561836"/>
            <a:ext cx="11360800" cy="943200"/>
          </a:xfrm>
          <a:prstGeom prst="rect">
            <a:avLst/>
          </a:prstGeom>
        </p:spPr>
        <p:txBody>
          <a:bodyPr lIns="121900" tIns="121900" rIns="121900" bIns="121900" anchor="t" anchorCtr="0">
            <a:noAutofit/>
          </a:bodyPr>
          <a:lstStyle/>
          <a:p>
            <a:r>
              <a:rPr lang="en" dirty="0"/>
              <a:t>What is an ally? Some terminology first:</a:t>
            </a:r>
          </a:p>
        </p:txBody>
      </p:sp>
      <p:sp>
        <p:nvSpPr>
          <p:cNvPr id="177" name="Shape 177"/>
          <p:cNvSpPr txBox="1">
            <a:spLocks noGrp="1"/>
          </p:cNvSpPr>
          <p:nvPr>
            <p:ph type="body" idx="1"/>
          </p:nvPr>
        </p:nvSpPr>
        <p:spPr>
          <a:xfrm>
            <a:off x="759593" y="1698943"/>
            <a:ext cx="7624814" cy="4260422"/>
          </a:xfrm>
          <a:prstGeom prst="rect">
            <a:avLst/>
          </a:prstGeom>
        </p:spPr>
        <p:txBody>
          <a:bodyPr lIns="121900" tIns="121900" rIns="121900" bIns="121900" anchor="t" anchorCtr="0">
            <a:noAutofit/>
          </a:bodyPr>
          <a:lstStyle/>
          <a:p>
            <a:r>
              <a:rPr lang="en" b="1" dirty="0"/>
              <a:t>Privilege: </a:t>
            </a:r>
            <a:r>
              <a:rPr lang="en" dirty="0"/>
              <a:t>an </a:t>
            </a:r>
            <a:r>
              <a:rPr lang="en" u="sng" dirty="0"/>
              <a:t>unearned</a:t>
            </a:r>
            <a:r>
              <a:rPr lang="en" dirty="0"/>
              <a:t> advantage given by society to some people but not all</a:t>
            </a:r>
          </a:p>
          <a:p>
            <a:r>
              <a:rPr lang="en" b="1" dirty="0"/>
              <a:t>Oppression: </a:t>
            </a:r>
            <a:r>
              <a:rPr lang="en" dirty="0"/>
              <a:t>systemic, pervasive inequality that is present throughout society, that benefits people with more privilege and harms those with fewer privileges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a:off x="311700" y="588015"/>
            <a:ext cx="11360800" cy="943200"/>
          </a:xfrm>
          <a:prstGeom prst="rect">
            <a:avLst/>
          </a:prstGeom>
        </p:spPr>
        <p:txBody>
          <a:bodyPr lIns="121900" tIns="121900" rIns="121900" bIns="121900" anchor="t" anchorCtr="0">
            <a:noAutofit/>
          </a:bodyPr>
          <a:lstStyle/>
          <a:p>
            <a:r>
              <a:rPr lang="en-US" dirty="0"/>
              <a:t>Categories of privilege:</a:t>
            </a:r>
            <a:endParaRPr lang="en" dirty="0"/>
          </a:p>
        </p:txBody>
      </p:sp>
      <p:graphicFrame>
        <p:nvGraphicFramePr>
          <p:cNvPr id="206" name="Shape 206"/>
          <p:cNvGraphicFramePr/>
          <p:nvPr>
            <p:extLst/>
          </p:nvPr>
        </p:nvGraphicFramePr>
        <p:xfrm>
          <a:off x="367351" y="1708374"/>
          <a:ext cx="7267339" cy="4383661"/>
        </p:xfrm>
        <a:graphic>
          <a:graphicData uri="http://schemas.openxmlformats.org/drawingml/2006/table">
            <a:tbl>
              <a:tblPr>
                <a:noFill/>
                <a:tableStyleId>{B3DE9431-CC69-4784-A8EC-2F87B3794998}</a:tableStyleId>
              </a:tblPr>
              <a:tblGrid>
                <a:gridCol w="3536584">
                  <a:extLst>
                    <a:ext uri="{9D8B030D-6E8A-4147-A177-3AD203B41FA5}">
                      <a16:colId xmlns:a16="http://schemas.microsoft.com/office/drawing/2014/main" val="20000"/>
                    </a:ext>
                  </a:extLst>
                </a:gridCol>
                <a:gridCol w="3730755">
                  <a:extLst>
                    <a:ext uri="{9D8B030D-6E8A-4147-A177-3AD203B41FA5}">
                      <a16:colId xmlns:a16="http://schemas.microsoft.com/office/drawing/2014/main" val="20001"/>
                    </a:ext>
                  </a:extLst>
                </a:gridCol>
              </a:tblGrid>
              <a:tr h="4383661">
                <a:tc>
                  <a:txBody>
                    <a:bodyPr/>
                    <a:lstStyle/>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White</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Male</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Cisgender (more later)</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Straight</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Not disabled</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A legal resident or citizen</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Specific ages</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Certain height/size/shape</a:t>
                      </a:r>
                    </a:p>
                  </a:txBody>
                  <a:tcPr marL="121900" marR="121900" marT="121900" marB="121900">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9E9E9E">
                          <a:alpha val="0"/>
                        </a:srgbClr>
                      </a:solidFill>
                      <a:prstDash val="solid"/>
                      <a:round/>
                      <a:headEnd type="none" w="med" len="med"/>
                      <a:tailEnd type="none" w="med" len="med"/>
                    </a:lnT>
                    <a:lnB w="9525" cap="flat" cmpd="sng">
                      <a:solidFill>
                        <a:srgbClr val="9E9E9E">
                          <a:alpha val="0"/>
                        </a:srgbClr>
                      </a:solidFill>
                      <a:prstDash val="solid"/>
                      <a:round/>
                      <a:headEnd type="none" w="med" len="med"/>
                      <a:tailEnd type="none" w="med" len="med"/>
                    </a:lnB>
                  </a:tcPr>
                </a:tc>
                <a:tc>
                  <a:txBody>
                    <a:bodyPr/>
                    <a:lstStyle/>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Not a mother</a:t>
                      </a:r>
                      <a:r>
                        <a:rPr lang="en-US" sz="1800" b="0" i="0" dirty="0">
                          <a:solidFill>
                            <a:schemeClr val="dk2"/>
                          </a:solidFill>
                          <a:latin typeface="Helvetica Regular" pitchFamily="2" charset="0"/>
                          <a:ea typeface="Cooper Hewitt Book" charset="0"/>
                          <a:cs typeface="Cooper Hewitt Book" charset="0"/>
                        </a:rPr>
                        <a:t> (sometimes)</a:t>
                      </a:r>
                      <a:endParaRPr lang="en" sz="1800" b="0" i="0" dirty="0">
                        <a:solidFill>
                          <a:schemeClr val="dk2"/>
                        </a:solidFill>
                        <a:latin typeface="Helvetica Regular" pitchFamily="2" charset="0"/>
                        <a:ea typeface="Cooper Hewitt Book" charset="0"/>
                        <a:cs typeface="Cooper Hewitt Book" charset="0"/>
                      </a:endParaRP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Not a caregiver</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Educated</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Technically experienced</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Wealthy (can be earned)</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From an upper class family</a:t>
                      </a:r>
                    </a:p>
                    <a:p>
                      <a:pPr marL="457200" lvl="0" indent="-342900" rtl="0">
                        <a:lnSpc>
                          <a:spcPct val="115000"/>
                        </a:lnSpc>
                        <a:spcBef>
                          <a:spcPts val="0"/>
                        </a:spcBef>
                        <a:spcAft>
                          <a:spcPts val="1600"/>
                        </a:spcAft>
                        <a:buClr>
                          <a:schemeClr val="dk2"/>
                        </a:buClr>
                        <a:buSzPct val="100000"/>
                        <a:buFont typeface="Arial" panose="020B0604020202020204" pitchFamily="34" charset="0"/>
                        <a:buChar char="•"/>
                      </a:pPr>
                      <a:r>
                        <a:rPr lang="en" sz="1800" b="0" i="0" dirty="0">
                          <a:solidFill>
                            <a:schemeClr val="dk2"/>
                          </a:solidFill>
                          <a:latin typeface="Helvetica Regular" pitchFamily="2" charset="0"/>
                          <a:ea typeface="Cooper Hewitt Book" charset="0"/>
                          <a:cs typeface="Cooper Hewitt Book" charset="0"/>
                        </a:rPr>
                        <a:t>And many more...</a:t>
                      </a:r>
                    </a:p>
                  </a:txBody>
                  <a:tcPr marL="121900" marR="121900" marT="121900" marB="121900">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9E9E9E">
                          <a:alpha val="0"/>
                        </a:srgbClr>
                      </a:solidFill>
                      <a:prstDash val="solid"/>
                      <a:round/>
                      <a:headEnd type="none" w="med" len="med"/>
                      <a:tailEnd type="none" w="med" len="med"/>
                    </a:lnT>
                    <a:lnB w="9525" cap="flat" cmpd="sng">
                      <a:solidFill>
                        <a:srgbClr val="9E9E9E">
                          <a:alpha val="0"/>
                        </a:srgbClr>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544945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236924" y="593367"/>
            <a:ext cx="11360800" cy="943200"/>
          </a:xfrm>
          <a:prstGeom prst="rect">
            <a:avLst/>
          </a:prstGeom>
        </p:spPr>
        <p:txBody>
          <a:bodyPr lIns="121900" tIns="121900" rIns="121900" bIns="121900" anchor="t" anchorCtr="0">
            <a:noAutofit/>
          </a:bodyPr>
          <a:lstStyle/>
          <a:p>
            <a:r>
              <a:rPr lang="en" dirty="0"/>
              <a:t>What is an ally? Some terminology first:</a:t>
            </a:r>
          </a:p>
        </p:txBody>
      </p:sp>
      <p:sp>
        <p:nvSpPr>
          <p:cNvPr id="183" name="Shape 183"/>
          <p:cNvSpPr txBox="1">
            <a:spLocks noGrp="1"/>
          </p:cNvSpPr>
          <p:nvPr>
            <p:ph type="body" idx="1"/>
          </p:nvPr>
        </p:nvSpPr>
        <p:spPr>
          <a:xfrm>
            <a:off x="920098" y="1536567"/>
            <a:ext cx="7476933" cy="4506100"/>
          </a:xfrm>
          <a:prstGeom prst="rect">
            <a:avLst/>
          </a:prstGeom>
        </p:spPr>
        <p:txBody>
          <a:bodyPr lIns="121900" tIns="121900" rIns="121900" bIns="121900" anchor="t" anchorCtr="0">
            <a:noAutofit/>
          </a:bodyPr>
          <a:lstStyle/>
          <a:p>
            <a:r>
              <a:rPr lang="en" b="1" dirty="0"/>
              <a:t>Target: </a:t>
            </a:r>
            <a:r>
              <a:rPr lang="en" dirty="0"/>
              <a:t>someone who suffers from oppression (also called "a member of a marginalized group")</a:t>
            </a:r>
          </a:p>
          <a:p>
            <a:r>
              <a:rPr lang="en" b="1" dirty="0"/>
              <a:t>Ally: </a:t>
            </a:r>
            <a:r>
              <a:rPr lang="en" dirty="0"/>
              <a:t>a member of a (privileged) social group that is </a:t>
            </a:r>
            <a:r>
              <a:rPr lang="en" b="1" dirty="0"/>
              <a:t>working to end oppression </a:t>
            </a:r>
            <a:r>
              <a:rPr lang="en" dirty="0"/>
              <a:t>and </a:t>
            </a:r>
            <a:r>
              <a:rPr lang="en" b="1" dirty="0"/>
              <a:t>understand their own privilege</a:t>
            </a:r>
          </a:p>
        </p:txBody>
      </p:sp>
      <p:grpSp>
        <p:nvGrpSpPr>
          <p:cNvPr id="184" name="Shape 184"/>
          <p:cNvGrpSpPr/>
          <p:nvPr/>
        </p:nvGrpSpPr>
        <p:grpSpPr>
          <a:xfrm>
            <a:off x="3215445" y="4781701"/>
            <a:ext cx="5093692" cy="1683000"/>
            <a:chOff x="5261703" y="3290552"/>
            <a:chExt cx="3820269" cy="1262250"/>
          </a:xfrm>
        </p:grpSpPr>
        <p:sp>
          <p:nvSpPr>
            <p:cNvPr id="185" name="Shape 185"/>
            <p:cNvSpPr txBox="1"/>
            <p:nvPr/>
          </p:nvSpPr>
          <p:spPr>
            <a:xfrm>
              <a:off x="6800472" y="3912602"/>
              <a:ext cx="2281500" cy="640200"/>
            </a:xfrm>
            <a:prstGeom prst="rect">
              <a:avLst/>
            </a:prstGeom>
            <a:noFill/>
            <a:ln>
              <a:noFill/>
            </a:ln>
          </p:spPr>
          <p:txBody>
            <a:bodyPr lIns="121900" tIns="121900" rIns="121900" bIns="121900" anchor="t" anchorCtr="0">
              <a:noAutofit/>
            </a:bodyPr>
            <a:lstStyle/>
            <a:p>
              <a:r>
                <a:rPr lang="en" sz="6400" dirty="0">
                  <a:solidFill>
                    <a:schemeClr val="accent1"/>
                  </a:solidFill>
                  <a:latin typeface="Helvetica Regular" pitchFamily="2" charset="0"/>
                  <a:ea typeface="Indie Flower"/>
                  <a:cs typeface="Indie Flower"/>
                  <a:sym typeface="Indie Flower"/>
                </a:rPr>
                <a:t>Actions</a:t>
              </a:r>
            </a:p>
          </p:txBody>
        </p:sp>
        <p:cxnSp>
          <p:nvCxnSpPr>
            <p:cNvPr id="186" name="Shape 186"/>
            <p:cNvCxnSpPr/>
            <p:nvPr/>
          </p:nvCxnSpPr>
          <p:spPr>
            <a:xfrm rot="10800000">
              <a:off x="5261703" y="3609602"/>
              <a:ext cx="1305000" cy="606000"/>
            </a:xfrm>
            <a:prstGeom prst="straightConnector1">
              <a:avLst/>
            </a:prstGeom>
            <a:noFill/>
            <a:ln w="38100" cap="flat" cmpd="sng">
              <a:solidFill>
                <a:schemeClr val="accent1"/>
              </a:solidFill>
              <a:prstDash val="solid"/>
              <a:round/>
              <a:headEnd type="none" w="lg" len="lg"/>
              <a:tailEnd type="stealth" w="lg" len="lg"/>
            </a:ln>
          </p:spPr>
        </p:cxnSp>
        <p:cxnSp>
          <p:nvCxnSpPr>
            <p:cNvPr id="187" name="Shape 187"/>
            <p:cNvCxnSpPr/>
            <p:nvPr/>
          </p:nvCxnSpPr>
          <p:spPr>
            <a:xfrm rot="10800000" flipH="1">
              <a:off x="8140614" y="3290552"/>
              <a:ext cx="295200" cy="638100"/>
            </a:xfrm>
            <a:prstGeom prst="straightConnector1">
              <a:avLst/>
            </a:prstGeom>
            <a:noFill/>
            <a:ln w="38100" cap="flat" cmpd="sng">
              <a:solidFill>
                <a:schemeClr val="accent1"/>
              </a:solidFill>
              <a:prstDash val="solid"/>
              <a:round/>
              <a:headEnd type="none" w="lg" len="lg"/>
              <a:tailEnd type="stealth" w="lg" len="lg"/>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422945" y="293540"/>
            <a:ext cx="11360800" cy="943200"/>
          </a:xfrm>
          <a:prstGeom prst="rect">
            <a:avLst/>
          </a:prstGeom>
        </p:spPr>
        <p:txBody>
          <a:bodyPr lIns="121900" tIns="121900" rIns="121900" bIns="121900" anchor="t" anchorCtr="0">
            <a:noAutofit/>
          </a:bodyPr>
          <a:lstStyle/>
          <a:p>
            <a:r>
              <a:rPr lang="en" dirty="0"/>
              <a:t>Example</a:t>
            </a:r>
          </a:p>
        </p:txBody>
      </p:sp>
      <p:sp>
        <p:nvSpPr>
          <p:cNvPr id="193" name="Shape 193"/>
          <p:cNvSpPr txBox="1">
            <a:spLocks noGrp="1"/>
          </p:cNvSpPr>
          <p:nvPr>
            <p:ph type="body" idx="1"/>
          </p:nvPr>
        </p:nvSpPr>
        <p:spPr>
          <a:xfrm>
            <a:off x="422946" y="1236742"/>
            <a:ext cx="8445632" cy="4844569"/>
          </a:xfrm>
          <a:prstGeom prst="rect">
            <a:avLst/>
          </a:prstGeom>
        </p:spPr>
        <p:txBody>
          <a:bodyPr lIns="121900" tIns="121900" rIns="121900" bIns="121900" anchor="t" anchorCtr="0">
            <a:noAutofit/>
          </a:bodyPr>
          <a:lstStyle/>
          <a:p>
            <a:r>
              <a:rPr lang="en" sz="3000" b="1" dirty="0"/>
              <a:t>Privilege: </a:t>
            </a:r>
            <a:r>
              <a:rPr lang="en" sz="3000" dirty="0"/>
              <a:t>The ability to walk into a convenience store and have the owner assume you are there to buy things and not steal them</a:t>
            </a:r>
          </a:p>
          <a:p>
            <a:r>
              <a:rPr lang="en" sz="3000" b="1" dirty="0"/>
              <a:t>Oppression: </a:t>
            </a:r>
            <a:r>
              <a:rPr lang="en" sz="3000" dirty="0"/>
              <a:t>The self-reinforcing system of stories, TV, news coverage, and legal system stereotyping Black people as criminals, that benefits non-Black people and harms Black people</a:t>
            </a: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1158</TotalTime>
  <Words>4136</Words>
  <Application>Microsoft Macintosh PowerPoint</Application>
  <PresentationFormat>On-screen Show (4:3)</PresentationFormat>
  <Paragraphs>347</Paragraphs>
  <Slides>59</Slides>
  <Notes>54</Notes>
  <HiddenSlides>1</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59</vt:i4>
      </vt:variant>
    </vt:vector>
  </HeadingPairs>
  <TitlesOfParts>
    <vt:vector size="72" baseType="lpstr">
      <vt:lpstr>Arial Unicode MS</vt:lpstr>
      <vt:lpstr>Arial</vt:lpstr>
      <vt:lpstr>Cooper Hewitt Book</vt:lpstr>
      <vt:lpstr>Cooper Hewitt Light</vt:lpstr>
      <vt:lpstr>Helvetica</vt:lpstr>
      <vt:lpstr>Helvetica Regular</vt:lpstr>
      <vt:lpstr>Indie Flower</vt:lpstr>
      <vt:lpstr>Mangal</vt:lpstr>
      <vt:lpstr>Open Sans</vt:lpstr>
      <vt:lpstr>PT Sans Narrow</vt:lpstr>
      <vt:lpstr>Times New Roman</vt:lpstr>
      <vt:lpstr>Wingdings</vt:lpstr>
      <vt:lpstr>tropic</vt:lpstr>
      <vt:lpstr>Ally Skills Workshop</vt:lpstr>
      <vt:lpstr>Who am I?</vt:lpstr>
      <vt:lpstr>Agenda for today:</vt:lpstr>
      <vt:lpstr>Help us create a safer space</vt:lpstr>
      <vt:lpstr>PowerPoint Presentation</vt:lpstr>
      <vt:lpstr>What is an ally? Some terminology first:</vt:lpstr>
      <vt:lpstr>Categories of privilege:</vt:lpstr>
      <vt:lpstr>What is an ally? Some terminology first:</vt:lpstr>
      <vt:lpstr>Example</vt:lpstr>
      <vt:lpstr>Example</vt:lpstr>
      <vt:lpstr>Why should allies take action?</vt:lpstr>
      <vt:lpstr>Also…</vt:lpstr>
      <vt:lpstr>PowerPoint Presentation</vt:lpstr>
      <vt:lpstr>Terminology for gender</vt:lpstr>
      <vt:lpstr>Terminology for gender</vt:lpstr>
      <vt:lpstr>Please don’t use:</vt:lpstr>
      <vt:lpstr>Please don’t use:</vt:lpstr>
      <vt:lpstr>Pronoun and transition dos and don’ts:</vt:lpstr>
      <vt:lpstr>Microaggressions: gender</vt:lpstr>
      <vt:lpstr>Terminology for sexuality</vt:lpstr>
      <vt:lpstr>Terminology for sexuality</vt:lpstr>
      <vt:lpstr>Microaggressions: sexuality</vt:lpstr>
      <vt:lpstr>Discussing race and ethnic groups:</vt:lpstr>
      <vt:lpstr>Commonly used terms for race:</vt:lpstr>
      <vt:lpstr>Discussing race:</vt:lpstr>
      <vt:lpstr>Microaggressions: race and ethnicity</vt:lpstr>
      <vt:lpstr>Terminology for disability</vt:lpstr>
      <vt:lpstr>Discussing disability</vt:lpstr>
      <vt:lpstr>Discussing religion, class, age, etc.</vt:lpstr>
      <vt:lpstr>What if I make a mistake?  Apologize, correct yourself, and move on.</vt:lpstr>
      <vt:lpstr>PowerPoint Presentation</vt:lpstr>
      <vt:lpstr>PowerPoint Presentation</vt:lpstr>
      <vt:lpstr>PowerPoint Presentation</vt:lpstr>
      <vt:lpstr>PowerPoint Presentation</vt:lpstr>
      <vt:lpstr>Content warnings</vt:lpstr>
      <vt:lpstr>PowerPoint Presentation</vt:lpstr>
      <vt:lpstr>DREADED GROUP CHOOSING TIME</vt:lpstr>
      <vt:lpstr>Preparing for group discussion</vt:lpstr>
      <vt:lpstr>A few more tips for group discussion</vt:lpstr>
      <vt:lpstr>Basics of ally skills</vt:lpstr>
      <vt:lpstr>Most importantly, don't be:</vt:lpstr>
      <vt:lpstr>Scenario 1: unequal office housework</vt:lpstr>
      <vt:lpstr>Things to pay attention to:</vt:lpstr>
      <vt:lpstr>Scenario 2: misgendering, deadnames, and emails</vt:lpstr>
      <vt:lpstr>PowerPoint Presentation</vt:lpstr>
      <vt:lpstr>Scenario 3: an unhappy hour</vt:lpstr>
      <vt:lpstr>…what’s wrong with jokes about sex?</vt:lpstr>
      <vt:lpstr>who makes it awkward?</vt:lpstr>
      <vt:lpstr>Scenario 4: that person on email</vt:lpstr>
      <vt:lpstr>Tip: Charles' Rules of Argument</vt:lpstr>
      <vt:lpstr>Scenario 5: suspicious feedback</vt:lpstr>
      <vt:lpstr>understanding sexism as intersectional</vt:lpstr>
      <vt:lpstr>PowerPoint Presentation</vt:lpstr>
      <vt:lpstr>PowerPoint Presentation</vt:lpstr>
      <vt:lpstr>Next steps:</vt:lpstr>
      <vt:lpstr>This workshop is not a certification.</vt:lpstr>
      <vt:lpstr>Resources – books:</vt:lpstr>
      <vt:lpstr>Resources – guides and critiques:</vt:lpstr>
      <vt:lpstr>Questions and feedback:</vt:lpstr>
    </vt:vector>
  </TitlesOfParts>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Ally Skills Workshop Using your societal advantages for good</dc:title>
  <cp:lastModifiedBy>Kendra Albert</cp:lastModifiedBy>
  <cp:revision>198</cp:revision>
  <dcterms:modified xsi:type="dcterms:W3CDTF">2018-03-04T21:13:10Z</dcterms:modified>
</cp:coreProperties>
</file>